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301" r:id="rId2"/>
    <p:sldId id="339" r:id="rId3"/>
    <p:sldId id="305" r:id="rId4"/>
    <p:sldId id="340" r:id="rId5"/>
    <p:sldId id="307" r:id="rId6"/>
    <p:sldId id="306" r:id="rId7"/>
    <p:sldId id="308" r:id="rId8"/>
    <p:sldId id="345" r:id="rId9"/>
    <p:sldId id="309" r:id="rId10"/>
    <p:sldId id="311" r:id="rId11"/>
    <p:sldId id="303" r:id="rId12"/>
    <p:sldId id="364" r:id="rId13"/>
    <p:sldId id="358" r:id="rId14"/>
    <p:sldId id="360" r:id="rId15"/>
    <p:sldId id="359" r:id="rId16"/>
    <p:sldId id="328" r:id="rId17"/>
    <p:sldId id="341" r:id="rId18"/>
    <p:sldId id="332" r:id="rId19"/>
    <p:sldId id="330" r:id="rId20"/>
    <p:sldId id="313" r:id="rId21"/>
    <p:sldId id="314" r:id="rId22"/>
    <p:sldId id="316" r:id="rId23"/>
    <p:sldId id="318" r:id="rId24"/>
    <p:sldId id="319" r:id="rId25"/>
    <p:sldId id="348" r:id="rId26"/>
    <p:sldId id="256" r:id="rId27"/>
    <p:sldId id="322" r:id="rId28"/>
    <p:sldId id="323" r:id="rId29"/>
    <p:sldId id="325" r:id="rId30"/>
    <p:sldId id="326" r:id="rId31"/>
    <p:sldId id="327" r:id="rId32"/>
    <p:sldId id="362" r:id="rId33"/>
    <p:sldId id="349" r:id="rId34"/>
    <p:sldId id="363" r:id="rId35"/>
    <p:sldId id="338" r:id="rId36"/>
    <p:sldId id="357" r:id="rId37"/>
    <p:sldId id="27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106"/>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16</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9/23/2016 7:57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19</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22</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23</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27</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31</a:t>
            </a:fld>
            <a:endParaRPr lang="en-US"/>
          </a:p>
        </p:txBody>
      </p:sp>
    </p:spTree>
    <p:extLst>
      <p:ext uri="{BB962C8B-B14F-4D97-AF65-F5344CB8AC3E}">
        <p14:creationId xmlns:p14="http://schemas.microsoft.com/office/powerpoint/2010/main" val="240389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23,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9/23/2016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jpg"/><Relationship Id="rId12" Type="http://schemas.openxmlformats.org/officeDocument/2006/relationships/image" Target="../media/image44.gif"/><Relationship Id="rId17" Type="http://schemas.openxmlformats.org/officeDocument/2006/relationships/image" Target="../media/image7.png"/><Relationship Id="rId2" Type="http://schemas.openxmlformats.org/officeDocument/2006/relationships/image" Target="../media/image34.jpg"/><Relationship Id="rId16" Type="http://schemas.openxmlformats.org/officeDocument/2006/relationships/image" Target="../media/image48.png"/><Relationship Id="rId20"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1.gif"/><Relationship Id="rId14" Type="http://schemas.openxmlformats.org/officeDocument/2006/relationships/image" Target="../media/image46.png"/><Relationship Id="rId22"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56.png"/><Relationship Id="rId7" Type="http://schemas.openxmlformats.org/officeDocument/2006/relationships/image" Target="../media/image24.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58.png"/><Relationship Id="rId10" Type="http://schemas.openxmlformats.org/officeDocument/2006/relationships/image" Target="../media/image27.jpeg"/><Relationship Id="rId4" Type="http://schemas.openxmlformats.org/officeDocument/2006/relationships/image" Target="../media/image57.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20.png"/><Relationship Id="rId2"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69.jpe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8.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28.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7.png"/><Relationship Id="rId18" Type="http://schemas.openxmlformats.org/officeDocument/2006/relationships/image" Target="../media/image20.png"/><Relationship Id="rId3" Type="http://schemas.openxmlformats.org/officeDocument/2006/relationships/image" Target="../media/image81.png"/><Relationship Id="rId7" Type="http://schemas.openxmlformats.org/officeDocument/2006/relationships/image" Target="../media/image84.png"/><Relationship Id="rId12" Type="http://schemas.microsoft.com/office/2007/relationships/hdphoto" Target="../media/hdphoto3.wdp"/><Relationship Id="rId17" Type="http://schemas.openxmlformats.org/officeDocument/2006/relationships/image" Target="../media/image90.png"/><Relationship Id="rId2" Type="http://schemas.openxmlformats.org/officeDocument/2006/relationships/image" Target="../media/image60.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83.png"/><Relationship Id="rId11" Type="http://schemas.openxmlformats.org/officeDocument/2006/relationships/image" Target="../media/image86.png"/><Relationship Id="rId5" Type="http://schemas.microsoft.com/office/2007/relationships/hdphoto" Target="../media/hdphoto1.wdp"/><Relationship Id="rId15" Type="http://schemas.openxmlformats.org/officeDocument/2006/relationships/image" Target="../media/image89.png"/><Relationship Id="rId10" Type="http://schemas.openxmlformats.org/officeDocument/2006/relationships/image" Target="../media/image61.png"/><Relationship Id="rId4" Type="http://schemas.openxmlformats.org/officeDocument/2006/relationships/image" Target="../media/image82.png"/><Relationship Id="rId9" Type="http://schemas.openxmlformats.org/officeDocument/2006/relationships/image" Target="../media/image85.jpeg"/><Relationship Id="rId1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jpe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6.jp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4.png"/><Relationship Id="rId3" Type="http://schemas.openxmlformats.org/officeDocument/2006/relationships/image" Target="../media/image100.jpeg"/><Relationship Id="rId21"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0.png"/><Relationship Id="rId2" Type="http://schemas.openxmlformats.org/officeDocument/2006/relationships/image" Target="../media/image99.jpeg"/><Relationship Id="rId16" Type="http://schemas.openxmlformats.org/officeDocument/2006/relationships/image" Target="../media/image112.png"/><Relationship Id="rId20"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103.png"/><Relationship Id="rId11" Type="http://schemas.openxmlformats.org/officeDocument/2006/relationships/image" Target="../media/image108.jpeg"/><Relationship Id="rId24" Type="http://schemas.openxmlformats.org/officeDocument/2006/relationships/image" Target="../media/image119.png"/><Relationship Id="rId5" Type="http://schemas.openxmlformats.org/officeDocument/2006/relationships/image" Target="../media/image102.png"/><Relationship Id="rId15" Type="http://schemas.openxmlformats.org/officeDocument/2006/relationships/image" Target="../media/image111.png"/><Relationship Id="rId23" Type="http://schemas.openxmlformats.org/officeDocument/2006/relationships/image" Target="../media/image118.png"/><Relationship Id="rId10" Type="http://schemas.openxmlformats.org/officeDocument/2006/relationships/image" Target="../media/image107.png"/><Relationship Id="rId19" Type="http://schemas.openxmlformats.org/officeDocument/2006/relationships/image" Target="../media/image115.jpe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38.jpg"/><Relationship Id="rId22" Type="http://schemas.openxmlformats.org/officeDocument/2006/relationships/image" Target="../media/image117.jpe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4.png"/><Relationship Id="rId3" Type="http://schemas.openxmlformats.org/officeDocument/2006/relationships/image" Target="../media/image100.jpeg"/><Relationship Id="rId21"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0.png"/><Relationship Id="rId2" Type="http://schemas.openxmlformats.org/officeDocument/2006/relationships/image" Target="../media/image99.jpeg"/><Relationship Id="rId16" Type="http://schemas.openxmlformats.org/officeDocument/2006/relationships/image" Target="../media/image112.png"/><Relationship Id="rId20" Type="http://schemas.openxmlformats.org/officeDocument/2006/relationships/image" Target="../media/image64.png"/><Relationship Id="rId1" Type="http://schemas.openxmlformats.org/officeDocument/2006/relationships/slideLayout" Target="../slideLayouts/slideLayout31.xml"/><Relationship Id="rId6" Type="http://schemas.openxmlformats.org/officeDocument/2006/relationships/image" Target="../media/image103.png"/><Relationship Id="rId11" Type="http://schemas.openxmlformats.org/officeDocument/2006/relationships/image" Target="../media/image108.jpeg"/><Relationship Id="rId24" Type="http://schemas.openxmlformats.org/officeDocument/2006/relationships/image" Target="../media/image119.png"/><Relationship Id="rId5" Type="http://schemas.openxmlformats.org/officeDocument/2006/relationships/image" Target="../media/image102.png"/><Relationship Id="rId15" Type="http://schemas.openxmlformats.org/officeDocument/2006/relationships/image" Target="../media/image111.png"/><Relationship Id="rId23" Type="http://schemas.openxmlformats.org/officeDocument/2006/relationships/image" Target="../media/image118.png"/><Relationship Id="rId10" Type="http://schemas.openxmlformats.org/officeDocument/2006/relationships/image" Target="../media/image107.png"/><Relationship Id="rId19" Type="http://schemas.openxmlformats.org/officeDocument/2006/relationships/image" Target="../media/image115.jpe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38.jpg"/><Relationship Id="rId22" Type="http://schemas.openxmlformats.org/officeDocument/2006/relationships/image" Target="../media/image1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94.png"/><Relationship Id="rId1" Type="http://schemas.openxmlformats.org/officeDocument/2006/relationships/slideLayout" Target="../slideLayouts/slideLayout31.xml"/><Relationship Id="rId5" Type="http://schemas.openxmlformats.org/officeDocument/2006/relationships/image" Target="../media/image125.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hyperlink" Target="mailto:Michael.pepe@Verizon.com" TargetMode="Externa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7.png"/><Relationship Id="rId16" Type="http://schemas.openxmlformats.org/officeDocument/2006/relationships/image" Target="../media/image27.jpeg"/><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 Id="rId1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11</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TEST</a:t>
            </a:r>
            <a:r>
              <a:rPr lang="he-IL" sz="1100" dirty="0">
                <a:solidFill>
                  <a:schemeClr val="bg1"/>
                </a:solidFill>
                <a:latin typeface="Calibri"/>
                <a:cs typeface="Calibri"/>
              </a:rPr>
              <a:t/>
            </a:r>
            <a:br>
              <a:rPr lang="he-IL" sz="1100" dirty="0">
                <a:solidFill>
                  <a:schemeClr val="bg1"/>
                </a:solidFill>
                <a:latin typeface="Calibri"/>
                <a:cs typeface="Calibri"/>
              </a:rPr>
            </a:br>
            <a:r>
              <a:rPr lang="en-US" sz="1100" dirty="0">
                <a:solidFill>
                  <a:schemeClr val="bg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CONTINUOUS INTEGRATION</a:t>
            </a:r>
          </a:p>
          <a:p>
            <a:pPr algn="ctr">
              <a:lnSpc>
                <a:spcPct val="90000"/>
              </a:lnSpc>
              <a:spcAft>
                <a:spcPts val="400"/>
              </a:spcAft>
              <a:buClr>
                <a:srgbClr val="FFFFFF"/>
              </a:buClr>
            </a:pPr>
            <a:r>
              <a:rPr lang="en-US" sz="1100" dirty="0">
                <a:solidFill>
                  <a:schemeClr val="bg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INFRA PROVISIONING</a:t>
            </a:r>
          </a:p>
        </p:txBody>
      </p:sp>
      <p:grpSp>
        <p:nvGrpSpPr>
          <p:cNvPr id="13" name="Group 12"/>
          <p:cNvGrpSpPr/>
          <p:nvPr/>
        </p:nvGrpSpPr>
        <p:grpSpPr>
          <a:xfrm>
            <a:off x="690922" y="3547435"/>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 name="Group 17"/>
          <p:cNvGrpSpPr/>
          <p:nvPr/>
        </p:nvGrpSpPr>
        <p:grpSpPr>
          <a:xfrm>
            <a:off x="2622837" y="1718087"/>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03200" y="1744525"/>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8"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9"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10"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11"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12"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32" name="Group 31"/>
          <p:cNvGrpSpPr/>
          <p:nvPr/>
        </p:nvGrpSpPr>
        <p:grpSpPr>
          <a:xfrm>
            <a:off x="6767398" y="3514577"/>
            <a:ext cx="1104001" cy="827999"/>
            <a:chOff x="5379810" y="4848277"/>
            <a:chExt cx="1676849" cy="1307275"/>
          </a:xfrm>
        </p:grpSpPr>
        <p:sp>
          <p:nvSpPr>
            <p:cNvPr id="33" name="Rounded Rectangle 32"/>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8"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26837"/>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21"/>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23"/>
          <a:stretch>
            <a:fillRect/>
          </a:stretch>
        </p:blipFill>
        <p:spPr>
          <a:xfrm>
            <a:off x="5825139" y="2525714"/>
            <a:ext cx="1331755" cy="934821"/>
          </a:xfrm>
          <a:prstGeom prst="rect">
            <a:avLst/>
          </a:prstGeom>
        </p:spPr>
      </p:pic>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SECURITY</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NETWORK</a:t>
            </a:r>
            <a:endParaRPr lang="nl-BE" sz="1051" dirty="0"/>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800" dirty="0" smtClean="0"/>
              <a:t>DATA MANAMGEMENT</a:t>
            </a:r>
            <a:endParaRPr lang="nl-BE" sz="800" dirty="0"/>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85000" lnSpcReduction="1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smtClean="0"/>
              <a:t>Application </a:t>
            </a:r>
            <a:r>
              <a:rPr lang="nl-BE" sz="3003" dirty="0" smtClean="0"/>
              <a:t>Delivery – A Day In The Life </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grpSp>
        <p:nvGrpSpPr>
          <p:cNvPr id="63" name="Group 62"/>
          <p:cNvGrpSpPr/>
          <p:nvPr/>
        </p:nvGrpSpPr>
        <p:grpSpPr>
          <a:xfrm>
            <a:off x="3175365" y="5267322"/>
            <a:ext cx="6227781" cy="1049631"/>
            <a:chOff x="434706" y="4893439"/>
            <a:chExt cx="11406992" cy="2069941"/>
          </a:xfrm>
        </p:grpSpPr>
        <p:sp>
          <p:nvSpPr>
            <p:cNvPr id="64" name="Arc 63"/>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p:cNvGrpSpPr/>
            <p:nvPr/>
          </p:nvGrpSpPr>
          <p:grpSpPr>
            <a:xfrm>
              <a:off x="434706" y="4893439"/>
              <a:ext cx="11406992" cy="2069941"/>
              <a:chOff x="434706" y="4826410"/>
              <a:chExt cx="11406992" cy="2069941"/>
            </a:xfrm>
          </p:grpSpPr>
          <p:grpSp>
            <p:nvGrpSpPr>
              <p:cNvPr id="66" name="Group 65"/>
              <p:cNvGrpSpPr/>
              <p:nvPr/>
            </p:nvGrpSpPr>
            <p:grpSpPr>
              <a:xfrm>
                <a:off x="3035945" y="5349887"/>
                <a:ext cx="2682688" cy="1546464"/>
                <a:chOff x="5100521" y="5023777"/>
                <a:chExt cx="2682688" cy="1658762"/>
              </a:xfrm>
            </p:grpSpPr>
            <p:pic>
              <p:nvPicPr>
                <p:cNvPr id="74" name="Picture 4" descr="Image result for cloud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verizon co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34706" y="5153092"/>
                <a:ext cx="1642178" cy="1412298"/>
                <a:chOff x="380932" y="5060433"/>
                <a:chExt cx="1903749" cy="1595168"/>
              </a:xfrm>
            </p:grpSpPr>
            <p:pic>
              <p:nvPicPr>
                <p:cNvPr id="72" name="Picture 12" descr="Image result for vmwa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virtual machi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69" name="Arc 68"/>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 name="Picture 14" descr="San Francisco, Colocation Servic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14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13</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smtClean="0">
                <a:solidFill>
                  <a:schemeClr val="accent4"/>
                </a:solidFill>
                <a:cs typeface="Arial Unicode MS" pitchFamily="34" charset="-128"/>
              </a:rPr>
              <a:t>Keeping the promise of the digital world</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0288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021174" y="3748167"/>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9" name="Rectangle 38"/>
          <p:cNvSpPr/>
          <p:nvPr/>
        </p:nvSpPr>
        <p:spPr>
          <a:xfrm>
            <a:off x="2021174" y="3808134"/>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0" name="Rectangle 39"/>
          <p:cNvSpPr/>
          <p:nvPr/>
        </p:nvSpPr>
        <p:spPr>
          <a:xfrm>
            <a:off x="2021174" y="38681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1" name="Rectangle 40"/>
          <p:cNvSpPr/>
          <p:nvPr/>
        </p:nvSpPr>
        <p:spPr>
          <a:xfrm>
            <a:off x="386345"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2" name="Rectangle 41"/>
          <p:cNvSpPr/>
          <p:nvPr/>
        </p:nvSpPr>
        <p:spPr>
          <a:xfrm>
            <a:off x="474039"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3" name="Rectangle 42"/>
          <p:cNvSpPr/>
          <p:nvPr/>
        </p:nvSpPr>
        <p:spPr>
          <a:xfrm>
            <a:off x="565347" y="3841594"/>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44" name="Group 43"/>
          <p:cNvGrpSpPr/>
          <p:nvPr/>
        </p:nvGrpSpPr>
        <p:grpSpPr>
          <a:xfrm>
            <a:off x="2360123" y="3366781"/>
            <a:ext cx="2251722" cy="680279"/>
            <a:chOff x="156308" y="2774461"/>
            <a:chExt cx="8831384" cy="981014"/>
          </a:xfrm>
        </p:grpSpPr>
        <p:sp>
          <p:nvSpPr>
            <p:cNvPr id="45" name="Rectangle 44"/>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QA/TEST</a:t>
              </a:r>
            </a:p>
          </p:txBody>
        </p:sp>
        <p:sp>
          <p:nvSpPr>
            <p:cNvPr id="46" name="Trapezoid 45"/>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7" name="Group 46"/>
          <p:cNvGrpSpPr/>
          <p:nvPr/>
        </p:nvGrpSpPr>
        <p:grpSpPr>
          <a:xfrm>
            <a:off x="97589" y="3366781"/>
            <a:ext cx="2251722" cy="680279"/>
            <a:chOff x="156308" y="2774461"/>
            <a:chExt cx="8831384" cy="981014"/>
          </a:xfrm>
        </p:grpSpPr>
        <p:sp>
          <p:nvSpPr>
            <p:cNvPr id="48" name="Rectangle 47"/>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DEV</a:t>
              </a:r>
            </a:p>
          </p:txBody>
        </p:sp>
        <p:sp>
          <p:nvSpPr>
            <p:cNvPr id="49" name="Trapezoid 48"/>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grpSp>
      <p:grpSp>
        <p:nvGrpSpPr>
          <p:cNvPr id="86" name="Group 85"/>
          <p:cNvGrpSpPr/>
          <p:nvPr/>
        </p:nvGrpSpPr>
        <p:grpSpPr>
          <a:xfrm>
            <a:off x="6885190" y="3366775"/>
            <a:ext cx="2251722" cy="680279"/>
            <a:chOff x="156308" y="2774461"/>
            <a:chExt cx="8831384" cy="981017"/>
          </a:xfrm>
        </p:grpSpPr>
        <p:sp>
          <p:nvSpPr>
            <p:cNvPr id="87" name="Rectangle 86"/>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PRODUCTION</a:t>
              </a:r>
            </a:p>
          </p:txBody>
        </p:sp>
        <p:sp>
          <p:nvSpPr>
            <p:cNvPr id="88" name="Trapezoid 8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89" name="Group 88"/>
          <p:cNvGrpSpPr/>
          <p:nvPr/>
        </p:nvGrpSpPr>
        <p:grpSpPr>
          <a:xfrm>
            <a:off x="4622657" y="3366781"/>
            <a:ext cx="2251722" cy="680279"/>
            <a:chOff x="156308" y="2774461"/>
            <a:chExt cx="8831384" cy="981014"/>
          </a:xfrm>
        </p:grpSpPr>
        <p:sp>
          <p:nvSpPr>
            <p:cNvPr id="90" name="Rectangle 89"/>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PRE-PROD</a:t>
              </a:r>
            </a:p>
          </p:txBody>
        </p:sp>
        <p:sp>
          <p:nvSpPr>
            <p:cNvPr id="91" name="Trapezoid 90"/>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92" name="Straight Arrow Connector 91"/>
          <p:cNvCxnSpPr/>
          <p:nvPr/>
        </p:nvCxnSpPr>
        <p:spPr>
          <a:xfrm>
            <a:off x="1817670" y="3644193"/>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407380" y="3172555"/>
            <a:ext cx="455171" cy="267059"/>
            <a:chOff x="6250264" y="2430436"/>
            <a:chExt cx="657016" cy="385486"/>
          </a:xfrm>
        </p:grpSpPr>
        <p:grpSp>
          <p:nvGrpSpPr>
            <p:cNvPr id="94" name="Group 93"/>
            <p:cNvGrpSpPr/>
            <p:nvPr/>
          </p:nvGrpSpPr>
          <p:grpSpPr>
            <a:xfrm>
              <a:off x="6250264" y="2430436"/>
              <a:ext cx="385486" cy="385486"/>
              <a:chOff x="6250264" y="2278980"/>
              <a:chExt cx="536941" cy="536941"/>
            </a:xfrm>
          </p:grpSpPr>
          <p:sp>
            <p:nvSpPr>
              <p:cNvPr id="96" name="Oval 95"/>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97" name="Straight Connector 96"/>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99"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00" name="Arc 99"/>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95" name="Rounded Rectangle 94"/>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sp>
        <p:nvSpPr>
          <p:cNvPr id="101" name="Rectangle 100"/>
          <p:cNvSpPr/>
          <p:nvPr/>
        </p:nvSpPr>
        <p:spPr>
          <a:xfrm>
            <a:off x="1195471" y="2673591"/>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02" name="Rectangle 101"/>
          <p:cNvSpPr/>
          <p:nvPr/>
        </p:nvSpPr>
        <p:spPr>
          <a:xfrm>
            <a:off x="1195471" y="2870711"/>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103" name="Group 102"/>
          <p:cNvGrpSpPr/>
          <p:nvPr/>
        </p:nvGrpSpPr>
        <p:grpSpPr>
          <a:xfrm>
            <a:off x="8235659" y="2457254"/>
            <a:ext cx="589566" cy="514879"/>
            <a:chOff x="8434271" y="2733514"/>
            <a:chExt cx="589566" cy="514879"/>
          </a:xfrm>
        </p:grpSpPr>
        <p:pic>
          <p:nvPicPr>
            <p:cNvPr id="104" name="Picture 103" descr="Thought_Leadership_2_customer_experience_v1.eps"/>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5" name="Rounded Rectangle 10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106" name="Picture 2" descr="C:\Users\amele01\AppData\Local\Microsoft\Windows\Temporary Internet Files\Content.IE5\T36CE1LC\11971059721317182066mcol_bomb.svg.thumb[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420792" y="3047863"/>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C:\Users\amele01\AppData\Local\Microsoft\Windows\Temporary Internet Files\Content.IE5\BD6OVT2Z\explosion-cartoon-15346-large[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60892" y="2926805"/>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97245" y="3172555"/>
            <a:ext cx="406340" cy="267059"/>
            <a:chOff x="6250264" y="2430436"/>
            <a:chExt cx="586531" cy="385486"/>
          </a:xfrm>
        </p:grpSpPr>
        <p:grpSp>
          <p:nvGrpSpPr>
            <p:cNvPr id="109" name="Group 108"/>
            <p:cNvGrpSpPr/>
            <p:nvPr/>
          </p:nvGrpSpPr>
          <p:grpSpPr>
            <a:xfrm>
              <a:off x="6250264" y="2430436"/>
              <a:ext cx="385486" cy="385486"/>
              <a:chOff x="6250264" y="2278980"/>
              <a:chExt cx="536941" cy="536941"/>
            </a:xfrm>
          </p:grpSpPr>
          <p:sp>
            <p:nvSpPr>
              <p:cNvPr id="111" name="Arc 110"/>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sp>
            <p:nvSpPr>
              <p:cNvPr id="112" name="Oval 11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13" name="Straight Connector 11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6437061" y="2549554"/>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grpSp>
        <p:sp>
          <p:nvSpPr>
            <p:cNvPr id="110" name="Rounded Rectangle 109"/>
            <p:cNvSpPr/>
            <p:nvPr/>
          </p:nvSpPr>
          <p:spPr>
            <a:xfrm>
              <a:off x="6466252" y="2615778"/>
              <a:ext cx="370543"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IDLE TIME  </a:t>
              </a:r>
            </a:p>
          </p:txBody>
        </p:sp>
      </p:grpSp>
      <p:sp>
        <p:nvSpPr>
          <p:cNvPr id="116" name="Rectangle 115"/>
          <p:cNvSpPr/>
          <p:nvPr/>
        </p:nvSpPr>
        <p:spPr>
          <a:xfrm>
            <a:off x="2982210" y="2667293"/>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7" name="Rectangle 116"/>
          <p:cNvSpPr/>
          <p:nvPr/>
        </p:nvSpPr>
        <p:spPr>
          <a:xfrm>
            <a:off x="3695858" y="2855031"/>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8" name="Rectangle 117"/>
          <p:cNvSpPr/>
          <p:nvPr/>
        </p:nvSpPr>
        <p:spPr>
          <a:xfrm>
            <a:off x="2559557" y="2666627"/>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9" name="Rectangle 118"/>
          <p:cNvSpPr/>
          <p:nvPr/>
        </p:nvSpPr>
        <p:spPr>
          <a:xfrm>
            <a:off x="3033877" y="2857008"/>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0" name="Rectangle 119"/>
          <p:cNvSpPr/>
          <p:nvPr/>
        </p:nvSpPr>
        <p:spPr>
          <a:xfrm>
            <a:off x="2205861" y="2666629"/>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1" name="Rectangle 120"/>
          <p:cNvSpPr/>
          <p:nvPr/>
        </p:nvSpPr>
        <p:spPr>
          <a:xfrm>
            <a:off x="2566050" y="2863305"/>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2" name="Rectangle 121"/>
          <p:cNvSpPr/>
          <p:nvPr/>
        </p:nvSpPr>
        <p:spPr>
          <a:xfrm>
            <a:off x="3421163" y="2673591"/>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3" name="Rectangle 122"/>
          <p:cNvSpPr/>
          <p:nvPr/>
        </p:nvSpPr>
        <p:spPr>
          <a:xfrm>
            <a:off x="4569110" y="2861326"/>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4" name="Rectangle 123"/>
          <p:cNvSpPr/>
          <p:nvPr/>
        </p:nvSpPr>
        <p:spPr>
          <a:xfrm>
            <a:off x="3911899" y="2667722"/>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5" name="Rectangle 124"/>
          <p:cNvSpPr/>
          <p:nvPr/>
        </p:nvSpPr>
        <p:spPr>
          <a:xfrm>
            <a:off x="5569540" y="2861326"/>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6" name="Rectangle 125"/>
          <p:cNvSpPr/>
          <p:nvPr/>
        </p:nvSpPr>
        <p:spPr>
          <a:xfrm>
            <a:off x="1944608" y="2666629"/>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7" name="Rectangle 126"/>
          <p:cNvSpPr/>
          <p:nvPr/>
        </p:nvSpPr>
        <p:spPr>
          <a:xfrm>
            <a:off x="1944608" y="2863305"/>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8" name="Rectangle 127"/>
          <p:cNvSpPr/>
          <p:nvPr/>
        </p:nvSpPr>
        <p:spPr>
          <a:xfrm>
            <a:off x="4343608" y="2667722"/>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9" name="Rectangle 128"/>
          <p:cNvSpPr/>
          <p:nvPr/>
        </p:nvSpPr>
        <p:spPr>
          <a:xfrm>
            <a:off x="7038617" y="2861326"/>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30" name="Rounded Rectangle 129"/>
          <p:cNvSpPr/>
          <p:nvPr/>
        </p:nvSpPr>
        <p:spPr>
          <a:xfrm>
            <a:off x="464143" y="3566459"/>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131" name="Group 130"/>
          <p:cNvGrpSpPr/>
          <p:nvPr/>
        </p:nvGrpSpPr>
        <p:grpSpPr>
          <a:xfrm>
            <a:off x="655375" y="3406345"/>
            <a:ext cx="328595" cy="122384"/>
            <a:chOff x="601600" y="3227900"/>
            <a:chExt cx="328595" cy="122384"/>
          </a:xfrm>
        </p:grpSpPr>
        <p:pic>
          <p:nvPicPr>
            <p:cNvPr id="132" name="Picture 131"/>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133" name="Rounded Rectangle 132"/>
            <p:cNvSpPr/>
            <p:nvPr/>
          </p:nvSpPr>
          <p:spPr>
            <a:xfrm>
              <a:off x="708738" y="3231538"/>
              <a:ext cx="221457" cy="114052"/>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IDE</a:t>
              </a:r>
            </a:p>
          </p:txBody>
        </p:sp>
      </p:grpSp>
      <p:grpSp>
        <p:nvGrpSpPr>
          <p:cNvPr id="134" name="Group 133"/>
          <p:cNvGrpSpPr/>
          <p:nvPr/>
        </p:nvGrpSpPr>
        <p:grpSpPr>
          <a:xfrm>
            <a:off x="1040560" y="3400545"/>
            <a:ext cx="412635" cy="133984"/>
            <a:chOff x="986785" y="3227901"/>
            <a:chExt cx="412635" cy="133984"/>
          </a:xfrm>
        </p:grpSpPr>
        <p:pic>
          <p:nvPicPr>
            <p:cNvPr id="135" name="Picture 134"/>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136" name="Rounded Rectangle 135"/>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SCM</a:t>
              </a:r>
            </a:p>
          </p:txBody>
        </p:sp>
      </p:grpSp>
      <p:grpSp>
        <p:nvGrpSpPr>
          <p:cNvPr id="137" name="Group 136"/>
          <p:cNvGrpSpPr/>
          <p:nvPr/>
        </p:nvGrpSpPr>
        <p:grpSpPr>
          <a:xfrm>
            <a:off x="1486032" y="3406347"/>
            <a:ext cx="288880" cy="122383"/>
            <a:chOff x="1432258" y="3227901"/>
            <a:chExt cx="288880" cy="122383"/>
          </a:xfrm>
        </p:grpSpPr>
        <p:pic>
          <p:nvPicPr>
            <p:cNvPr id="138" name="Picture 137"/>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139" name="Rounded Rectangle 138"/>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CI</a:t>
              </a:r>
            </a:p>
          </p:txBody>
        </p:sp>
      </p:grpSp>
      <p:grpSp>
        <p:nvGrpSpPr>
          <p:cNvPr id="140" name="Group 139"/>
          <p:cNvGrpSpPr/>
          <p:nvPr/>
        </p:nvGrpSpPr>
        <p:grpSpPr>
          <a:xfrm>
            <a:off x="5144702" y="3406347"/>
            <a:ext cx="575532" cy="122383"/>
            <a:chOff x="5175432" y="3227901"/>
            <a:chExt cx="575532" cy="122383"/>
          </a:xfrm>
        </p:grpSpPr>
        <p:pic>
          <p:nvPicPr>
            <p:cNvPr id="141" name="Picture 140"/>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142" name="Rounded Rectangle 141"/>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CONFIG</a:t>
              </a:r>
            </a:p>
          </p:txBody>
        </p:sp>
      </p:grpSp>
      <p:grpSp>
        <p:nvGrpSpPr>
          <p:cNvPr id="143" name="Group 142"/>
          <p:cNvGrpSpPr/>
          <p:nvPr/>
        </p:nvGrpSpPr>
        <p:grpSpPr>
          <a:xfrm>
            <a:off x="3736348" y="3399092"/>
            <a:ext cx="433732" cy="136893"/>
            <a:chOff x="2863104" y="3227901"/>
            <a:chExt cx="433732" cy="136893"/>
          </a:xfrm>
        </p:grpSpPr>
        <p:pic>
          <p:nvPicPr>
            <p:cNvPr id="144" name="Picture 14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145" name="Rounded Rectangle 144"/>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TEST</a:t>
              </a:r>
            </a:p>
          </p:txBody>
        </p:sp>
      </p:grpSp>
      <p:grpSp>
        <p:nvGrpSpPr>
          <p:cNvPr id="146" name="Group 145"/>
          <p:cNvGrpSpPr/>
          <p:nvPr/>
        </p:nvGrpSpPr>
        <p:grpSpPr>
          <a:xfrm>
            <a:off x="2863829" y="3406347"/>
            <a:ext cx="779009" cy="122383"/>
            <a:chOff x="3318988" y="3227901"/>
            <a:chExt cx="779009" cy="122383"/>
          </a:xfrm>
        </p:grpSpPr>
        <p:pic>
          <p:nvPicPr>
            <p:cNvPr id="147" name="Picture 146"/>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148" name="Rounded Rectangle 147"/>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CONTAINER</a:t>
              </a:r>
            </a:p>
          </p:txBody>
        </p:sp>
      </p:grpSp>
      <p:grpSp>
        <p:nvGrpSpPr>
          <p:cNvPr id="149" name="Group 148"/>
          <p:cNvGrpSpPr/>
          <p:nvPr/>
        </p:nvGrpSpPr>
        <p:grpSpPr>
          <a:xfrm>
            <a:off x="5801366" y="3406347"/>
            <a:ext cx="558141" cy="122383"/>
            <a:chOff x="5832095" y="3227901"/>
            <a:chExt cx="558141" cy="122383"/>
          </a:xfrm>
        </p:grpSpPr>
        <p:pic>
          <p:nvPicPr>
            <p:cNvPr id="150" name="Picture 14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151" name="Rounded Rectangle 150"/>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CLOUD</a:t>
              </a:r>
            </a:p>
          </p:txBody>
        </p:sp>
      </p:grpSp>
      <p:sp>
        <p:nvSpPr>
          <p:cNvPr id="152" name="Rounded Rectangle 151"/>
          <p:cNvSpPr/>
          <p:nvPr/>
        </p:nvSpPr>
        <p:spPr>
          <a:xfrm>
            <a:off x="2854350" y="3544425"/>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153" name="Rounded Rectangle 152"/>
          <p:cNvSpPr/>
          <p:nvPr/>
        </p:nvSpPr>
        <p:spPr>
          <a:xfrm>
            <a:off x="5167175" y="3504881"/>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154" name="Rounded Rectangle 153"/>
          <p:cNvSpPr/>
          <p:nvPr/>
        </p:nvSpPr>
        <p:spPr>
          <a:xfrm>
            <a:off x="7408221" y="3536272"/>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5" name="Straight Arrow Connector 154"/>
          <p:cNvCxnSpPr/>
          <p:nvPr/>
        </p:nvCxnSpPr>
        <p:spPr>
          <a:xfrm>
            <a:off x="4223487" y="3635045"/>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6354127" y="3645771"/>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2644799" y="3643788"/>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4904678" y="3643788"/>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205685" y="3643788"/>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6867494" y="3585416"/>
            <a:ext cx="381048" cy="116745"/>
            <a:chOff x="4865185" y="1707571"/>
            <a:chExt cx="381048" cy="116745"/>
          </a:xfrm>
        </p:grpSpPr>
        <p:sp>
          <p:nvSpPr>
            <p:cNvPr id="161" name="Rounded Rectangle 160"/>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2"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588249" y="3585416"/>
            <a:ext cx="387126" cy="116745"/>
            <a:chOff x="4940907" y="1707571"/>
            <a:chExt cx="387126" cy="116745"/>
          </a:xfrm>
        </p:grpSpPr>
        <p:sp>
          <p:nvSpPr>
            <p:cNvPr id="164" name="Rounded Rectangle 163"/>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5"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p:cNvGrpSpPr/>
          <p:nvPr/>
        </p:nvGrpSpPr>
        <p:grpSpPr>
          <a:xfrm>
            <a:off x="2333941" y="3585416"/>
            <a:ext cx="382364" cy="116745"/>
            <a:chOff x="4850429" y="1707571"/>
            <a:chExt cx="382364" cy="116745"/>
          </a:xfrm>
        </p:grpSpPr>
        <p:sp>
          <p:nvSpPr>
            <p:cNvPr id="167" name="Rounded Rectangle 166"/>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8"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2199253" y="3172555"/>
            <a:ext cx="583864" cy="267059"/>
            <a:chOff x="6250264" y="2430436"/>
            <a:chExt cx="657016" cy="385486"/>
          </a:xfrm>
        </p:grpSpPr>
        <p:grpSp>
          <p:nvGrpSpPr>
            <p:cNvPr id="170" name="Group 169"/>
            <p:cNvGrpSpPr/>
            <p:nvPr/>
          </p:nvGrpSpPr>
          <p:grpSpPr>
            <a:xfrm>
              <a:off x="6250264" y="2430436"/>
              <a:ext cx="385486" cy="385486"/>
              <a:chOff x="6250264" y="2278980"/>
              <a:chExt cx="536941" cy="536941"/>
            </a:xfrm>
          </p:grpSpPr>
          <p:sp>
            <p:nvSpPr>
              <p:cNvPr id="172" name="Oval 17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73" name="Straight Connector 17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sp>
            <p:nvSpPr>
              <p:cNvPr id="176" name="Arc 175"/>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grpSp>
        <p:sp>
          <p:nvSpPr>
            <p:cNvPr id="171" name="Rounded Rectangle 170"/>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  </a:t>
              </a:r>
            </a:p>
          </p:txBody>
        </p:sp>
      </p:grpSp>
      <p:grpSp>
        <p:nvGrpSpPr>
          <p:cNvPr id="177" name="Group 176"/>
          <p:cNvGrpSpPr/>
          <p:nvPr/>
        </p:nvGrpSpPr>
        <p:grpSpPr>
          <a:xfrm>
            <a:off x="6684189" y="3172555"/>
            <a:ext cx="455171" cy="267059"/>
            <a:chOff x="6250264" y="2430436"/>
            <a:chExt cx="657016" cy="385486"/>
          </a:xfrm>
        </p:grpSpPr>
        <p:grpSp>
          <p:nvGrpSpPr>
            <p:cNvPr id="178" name="Group 177"/>
            <p:cNvGrpSpPr/>
            <p:nvPr/>
          </p:nvGrpSpPr>
          <p:grpSpPr>
            <a:xfrm>
              <a:off x="6250264" y="2430436"/>
              <a:ext cx="385486" cy="385486"/>
              <a:chOff x="6250264" y="2278980"/>
              <a:chExt cx="536941" cy="536941"/>
            </a:xfrm>
          </p:grpSpPr>
          <p:sp>
            <p:nvSpPr>
              <p:cNvPr id="180" name="Oval 179"/>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81" name="Straight Connector 180"/>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3"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84" name="Arc 183"/>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79" name="Rounded Rectangle 178"/>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grpSp>
        <p:nvGrpSpPr>
          <p:cNvPr id="185" name="Group 184"/>
          <p:cNvGrpSpPr/>
          <p:nvPr/>
        </p:nvGrpSpPr>
        <p:grpSpPr>
          <a:xfrm>
            <a:off x="-95791" y="3357886"/>
            <a:ext cx="2858165" cy="960887"/>
            <a:chOff x="-144186" y="3183321"/>
            <a:chExt cx="2858165" cy="960887"/>
          </a:xfrm>
        </p:grpSpPr>
        <p:sp>
          <p:nvSpPr>
            <p:cNvPr id="186" name="Arc 185"/>
            <p:cNvSpPr/>
            <p:nvPr/>
          </p:nvSpPr>
          <p:spPr>
            <a:xfrm>
              <a:off x="-144186" y="3183321"/>
              <a:ext cx="2847172" cy="913218"/>
            </a:xfrm>
            <a:prstGeom prst="arc">
              <a:avLst>
                <a:gd name="adj1" fmla="val 21333668"/>
                <a:gd name="adj2" fmla="val 1637973"/>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7" name="Group 186"/>
            <p:cNvGrpSpPr/>
            <p:nvPr/>
          </p:nvGrpSpPr>
          <p:grpSpPr>
            <a:xfrm>
              <a:off x="2178107" y="3875285"/>
              <a:ext cx="535872" cy="268923"/>
              <a:chOff x="2204948" y="3872489"/>
              <a:chExt cx="535872" cy="268923"/>
            </a:xfrm>
          </p:grpSpPr>
          <p:sp>
            <p:nvSpPr>
              <p:cNvPr id="188" name="Arc 187"/>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89" name="Oval 188"/>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0" name="Straight Connector 189"/>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2"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93" name="Rounded Rectangle 192"/>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194" name="Group 193"/>
          <p:cNvGrpSpPr/>
          <p:nvPr/>
        </p:nvGrpSpPr>
        <p:grpSpPr>
          <a:xfrm>
            <a:off x="2165140" y="3357886"/>
            <a:ext cx="2858165" cy="960887"/>
            <a:chOff x="-144186" y="3183321"/>
            <a:chExt cx="2858165" cy="960887"/>
          </a:xfrm>
        </p:grpSpPr>
        <p:sp>
          <p:nvSpPr>
            <p:cNvPr id="195" name="Arc 194"/>
            <p:cNvSpPr/>
            <p:nvPr/>
          </p:nvSpPr>
          <p:spPr>
            <a:xfrm>
              <a:off x="-144186" y="3183321"/>
              <a:ext cx="2847172" cy="913218"/>
            </a:xfrm>
            <a:prstGeom prst="arc">
              <a:avLst>
                <a:gd name="adj1" fmla="val 21333668"/>
                <a:gd name="adj2" fmla="val 1607192"/>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6" name="Group 195"/>
            <p:cNvGrpSpPr/>
            <p:nvPr/>
          </p:nvGrpSpPr>
          <p:grpSpPr>
            <a:xfrm>
              <a:off x="2178107" y="3875285"/>
              <a:ext cx="535872" cy="268923"/>
              <a:chOff x="2204948" y="3872489"/>
              <a:chExt cx="535872" cy="268923"/>
            </a:xfrm>
          </p:grpSpPr>
          <p:sp>
            <p:nvSpPr>
              <p:cNvPr id="197" name="Arc 196"/>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98" name="Oval 197"/>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9" name="Straight Connector 198"/>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1"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2" name="Rounded Rectangle 201"/>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203" name="Group 202"/>
          <p:cNvGrpSpPr/>
          <p:nvPr/>
        </p:nvGrpSpPr>
        <p:grpSpPr>
          <a:xfrm>
            <a:off x="4442504" y="3357886"/>
            <a:ext cx="2858165" cy="960887"/>
            <a:chOff x="-144186" y="3183321"/>
            <a:chExt cx="2858165" cy="960887"/>
          </a:xfrm>
        </p:grpSpPr>
        <p:sp>
          <p:nvSpPr>
            <p:cNvPr id="204" name="Arc 203"/>
            <p:cNvSpPr/>
            <p:nvPr/>
          </p:nvSpPr>
          <p:spPr>
            <a:xfrm>
              <a:off x="-144186" y="3183321"/>
              <a:ext cx="2847172" cy="913218"/>
            </a:xfrm>
            <a:prstGeom prst="arc">
              <a:avLst>
                <a:gd name="adj1" fmla="val 21333668"/>
                <a:gd name="adj2" fmla="val 1617124"/>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05" name="Group 204"/>
            <p:cNvGrpSpPr/>
            <p:nvPr/>
          </p:nvGrpSpPr>
          <p:grpSpPr>
            <a:xfrm>
              <a:off x="2178107" y="3875285"/>
              <a:ext cx="535872" cy="268923"/>
              <a:chOff x="2204948" y="3872489"/>
              <a:chExt cx="535872" cy="268923"/>
            </a:xfrm>
          </p:grpSpPr>
          <p:sp>
            <p:nvSpPr>
              <p:cNvPr id="206" name="Arc 205"/>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207" name="Oval 206"/>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208" name="Straight Connector 207"/>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10"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ounded Rectangle 210"/>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sp>
        <p:nvSpPr>
          <p:cNvPr id="212" name="Rectangle 211"/>
          <p:cNvSpPr/>
          <p:nvPr/>
        </p:nvSpPr>
        <p:spPr>
          <a:xfrm>
            <a:off x="694365" y="4656811"/>
            <a:ext cx="7101132" cy="564702"/>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dirty="0">
                <a:solidFill>
                  <a:srgbClr val="FFFF00"/>
                </a:solidFill>
                <a:cs typeface="Arial Unicode MS" pitchFamily="34" charset="-128"/>
              </a:rPr>
              <a:t>SLOW AND INEFFICIENT - EXCESSIVE IDLE TIME, DELAYS AND RE-WORK</a:t>
            </a:r>
          </a:p>
        </p:txBody>
      </p:sp>
      <p:grpSp>
        <p:nvGrpSpPr>
          <p:cNvPr id="213" name="Group 212"/>
          <p:cNvGrpSpPr/>
          <p:nvPr/>
        </p:nvGrpSpPr>
        <p:grpSpPr>
          <a:xfrm>
            <a:off x="7343058" y="3406347"/>
            <a:ext cx="796878" cy="122383"/>
            <a:chOff x="5832095" y="3227901"/>
            <a:chExt cx="796878" cy="122383"/>
          </a:xfrm>
        </p:grpSpPr>
        <p:pic>
          <p:nvPicPr>
            <p:cNvPr id="214" name="Picture 21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15" name="Rounded Rectangle 214"/>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PROVISION</a:t>
              </a:r>
            </a:p>
          </p:txBody>
        </p:sp>
      </p:grpSp>
      <p:grpSp>
        <p:nvGrpSpPr>
          <p:cNvPr id="216" name="Group 215"/>
          <p:cNvGrpSpPr/>
          <p:nvPr/>
        </p:nvGrpSpPr>
        <p:grpSpPr>
          <a:xfrm>
            <a:off x="2777328" y="961204"/>
            <a:ext cx="1106426" cy="727271"/>
            <a:chOff x="5279743" y="809622"/>
            <a:chExt cx="1106426" cy="727271"/>
          </a:xfrm>
          <a:solidFill>
            <a:schemeClr val="accent1"/>
          </a:solidFill>
        </p:grpSpPr>
        <p:sp>
          <p:nvSpPr>
            <p:cNvPr id="217" name="Pentagon 216"/>
            <p:cNvSpPr/>
            <p:nvPr/>
          </p:nvSpPr>
          <p:spPr>
            <a:xfrm rot="5400000">
              <a:off x="5472215" y="622939"/>
              <a:ext cx="727271" cy="1100637"/>
            </a:xfrm>
            <a:prstGeom prst="homePlate">
              <a:avLst>
                <a:gd name="adj" fmla="val 21818"/>
              </a:avLst>
            </a:prstGeom>
            <a:grp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18" name="Rectangle 217"/>
            <p:cNvSpPr/>
            <p:nvPr/>
          </p:nvSpPr>
          <p:spPr>
            <a:xfrm>
              <a:off x="5279743" y="886811"/>
              <a:ext cx="110063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 </a:t>
              </a:r>
            </a:p>
            <a:p>
              <a:pPr algn="ctr" defTabSz="400050">
                <a:lnSpc>
                  <a:spcPct val="80000"/>
                </a:lnSpc>
                <a:spcBef>
                  <a:spcPct val="0"/>
                </a:spcBef>
                <a:defRPr/>
              </a:pPr>
              <a:r>
                <a:rPr lang="en-US" sz="1200" kern="0" dirty="0">
                  <a:cs typeface="Arial Unicode MS" pitchFamily="34" charset="-128"/>
                </a:rPr>
                <a:t>Testing</a:t>
              </a:r>
            </a:p>
          </p:txBody>
        </p:sp>
      </p:grpSp>
      <p:grpSp>
        <p:nvGrpSpPr>
          <p:cNvPr id="219" name="Group 218"/>
          <p:cNvGrpSpPr/>
          <p:nvPr/>
        </p:nvGrpSpPr>
        <p:grpSpPr>
          <a:xfrm>
            <a:off x="6521229" y="961205"/>
            <a:ext cx="1100637" cy="724457"/>
            <a:chOff x="6539550" y="809623"/>
            <a:chExt cx="1100637" cy="724457"/>
          </a:xfrm>
          <a:solidFill>
            <a:schemeClr val="accent1"/>
          </a:solidFill>
        </p:grpSpPr>
        <p:sp>
          <p:nvSpPr>
            <p:cNvPr id="220" name="Pentagon 219"/>
            <p:cNvSpPr/>
            <p:nvPr/>
          </p:nvSpPr>
          <p:spPr>
            <a:xfrm rot="5400000">
              <a:off x="6727640" y="621533"/>
              <a:ext cx="724457"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1" name="Rectangle 220"/>
            <p:cNvSpPr/>
            <p:nvPr/>
          </p:nvSpPr>
          <p:spPr>
            <a:xfrm>
              <a:off x="6691178" y="876178"/>
              <a:ext cx="82542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a:t>
              </a:r>
            </a:p>
            <a:p>
              <a:pPr algn="ctr" defTabSz="400050">
                <a:lnSpc>
                  <a:spcPct val="80000"/>
                </a:lnSpc>
                <a:spcBef>
                  <a:spcPct val="0"/>
                </a:spcBef>
                <a:defRPr/>
              </a:pPr>
              <a:r>
                <a:rPr lang="en-US" sz="1200" kern="0" dirty="0">
                  <a:cs typeface="Arial Unicode MS" pitchFamily="34" charset="-128"/>
                </a:rPr>
                <a:t>Scripting</a:t>
              </a:r>
            </a:p>
          </p:txBody>
        </p:sp>
      </p:grpSp>
      <p:grpSp>
        <p:nvGrpSpPr>
          <p:cNvPr id="222" name="Group 221"/>
          <p:cNvGrpSpPr/>
          <p:nvPr/>
        </p:nvGrpSpPr>
        <p:grpSpPr>
          <a:xfrm>
            <a:off x="244183" y="953329"/>
            <a:ext cx="1100637" cy="736615"/>
            <a:chOff x="269429" y="809625"/>
            <a:chExt cx="1100637" cy="736615"/>
          </a:xfrm>
          <a:solidFill>
            <a:schemeClr val="accent1"/>
          </a:solidFill>
        </p:grpSpPr>
        <p:sp>
          <p:nvSpPr>
            <p:cNvPr id="223" name="Pentagon 222"/>
            <p:cNvSpPr/>
            <p:nvPr/>
          </p:nvSpPr>
          <p:spPr>
            <a:xfrm rot="5400000">
              <a:off x="451440" y="627614"/>
              <a:ext cx="736615"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4" name="Rectangle 223"/>
            <p:cNvSpPr/>
            <p:nvPr/>
          </p:nvSpPr>
          <p:spPr>
            <a:xfrm>
              <a:off x="269429" y="881701"/>
              <a:ext cx="1100637" cy="576480"/>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Developers Deadlocked</a:t>
              </a:r>
            </a:p>
          </p:txBody>
        </p:sp>
      </p:grpSp>
      <p:grpSp>
        <p:nvGrpSpPr>
          <p:cNvPr id="225" name="Group 224"/>
          <p:cNvGrpSpPr/>
          <p:nvPr/>
        </p:nvGrpSpPr>
        <p:grpSpPr>
          <a:xfrm>
            <a:off x="4013497" y="953329"/>
            <a:ext cx="1112432" cy="720893"/>
            <a:chOff x="4031500" y="805632"/>
            <a:chExt cx="1112432" cy="720893"/>
          </a:xfrm>
          <a:solidFill>
            <a:schemeClr val="accent1"/>
          </a:solidFill>
        </p:grpSpPr>
        <p:sp>
          <p:nvSpPr>
            <p:cNvPr id="226" name="Pentagon 225"/>
            <p:cNvSpPr/>
            <p:nvPr/>
          </p:nvSpPr>
          <p:spPr>
            <a:xfrm rot="5400000">
              <a:off x="4223369" y="617756"/>
              <a:ext cx="716900"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7" name="Rectangle 226"/>
            <p:cNvSpPr/>
            <p:nvPr/>
          </p:nvSpPr>
          <p:spPr>
            <a:xfrm>
              <a:off x="4043295" y="805632"/>
              <a:ext cx="1100637" cy="527646"/>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little testing,  too late in the cycle</a:t>
              </a:r>
            </a:p>
          </p:txBody>
        </p:sp>
      </p:grpSp>
      <p:grpSp>
        <p:nvGrpSpPr>
          <p:cNvPr id="228" name="Group 227"/>
          <p:cNvGrpSpPr/>
          <p:nvPr/>
        </p:nvGrpSpPr>
        <p:grpSpPr>
          <a:xfrm>
            <a:off x="1524742" y="954344"/>
            <a:ext cx="1110925" cy="739098"/>
            <a:chOff x="2777480" y="809625"/>
            <a:chExt cx="1110925" cy="739098"/>
          </a:xfrm>
          <a:solidFill>
            <a:schemeClr val="accent1"/>
          </a:solidFill>
        </p:grpSpPr>
        <p:sp>
          <p:nvSpPr>
            <p:cNvPr id="229" name="Pentagon 228"/>
            <p:cNvSpPr/>
            <p:nvPr/>
          </p:nvSpPr>
          <p:spPr>
            <a:xfrm rot="5400000">
              <a:off x="2958250" y="628855"/>
              <a:ext cx="739098"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0" name="Rectangle 229"/>
            <p:cNvSpPr/>
            <p:nvPr/>
          </p:nvSpPr>
          <p:spPr>
            <a:xfrm>
              <a:off x="2787768" y="893673"/>
              <a:ext cx="1100637" cy="547362"/>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Constrained Environments</a:t>
              </a:r>
            </a:p>
          </p:txBody>
        </p:sp>
      </p:grpSp>
      <p:grpSp>
        <p:nvGrpSpPr>
          <p:cNvPr id="231" name="Group 230"/>
          <p:cNvGrpSpPr/>
          <p:nvPr/>
        </p:nvGrpSpPr>
        <p:grpSpPr>
          <a:xfrm>
            <a:off x="5273153" y="961204"/>
            <a:ext cx="1100637" cy="727271"/>
            <a:chOff x="7793578" y="809622"/>
            <a:chExt cx="1100637" cy="727271"/>
          </a:xfrm>
          <a:solidFill>
            <a:schemeClr val="accent1"/>
          </a:solidFill>
        </p:grpSpPr>
        <p:sp>
          <p:nvSpPr>
            <p:cNvPr id="232" name="Pentagon 231"/>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3" name="Rectangle 232"/>
            <p:cNvSpPr/>
            <p:nvPr/>
          </p:nvSpPr>
          <p:spPr>
            <a:xfrm>
              <a:off x="7958746" y="809911"/>
              <a:ext cx="76975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many </a:t>
              </a:r>
              <a:br>
                <a:rPr lang="en-US" sz="1200" kern="0" dirty="0">
                  <a:cs typeface="Arial Unicode MS" pitchFamily="34" charset="-128"/>
                </a:rPr>
              </a:br>
              <a:r>
                <a:rPr lang="en-US" sz="1200" kern="0" dirty="0">
                  <a:cs typeface="Arial Unicode MS" pitchFamily="34" charset="-128"/>
                </a:rPr>
                <a:t>disparate tools</a:t>
              </a:r>
            </a:p>
          </p:txBody>
        </p:sp>
      </p:grpSp>
      <p:grpSp>
        <p:nvGrpSpPr>
          <p:cNvPr id="234" name="Group 233"/>
          <p:cNvGrpSpPr/>
          <p:nvPr/>
        </p:nvGrpSpPr>
        <p:grpSpPr>
          <a:xfrm>
            <a:off x="7769089" y="953328"/>
            <a:ext cx="1100637" cy="735146"/>
            <a:chOff x="7793578" y="801747"/>
            <a:chExt cx="1100637" cy="735146"/>
          </a:xfrm>
          <a:solidFill>
            <a:schemeClr val="accent1"/>
          </a:solidFill>
        </p:grpSpPr>
        <p:sp>
          <p:nvSpPr>
            <p:cNvPr id="235" name="Pentagon 234"/>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6" name="Rectangle 235"/>
            <p:cNvSpPr/>
            <p:nvPr/>
          </p:nvSpPr>
          <p:spPr>
            <a:xfrm>
              <a:off x="7911040" y="801747"/>
              <a:ext cx="868262"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Poor customer experience</a:t>
              </a:r>
            </a:p>
          </p:txBody>
        </p:sp>
      </p:grpSp>
      <p:pic>
        <p:nvPicPr>
          <p:cNvPr id="23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86" y="228528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8" name="Group 237"/>
          <p:cNvGrpSpPr/>
          <p:nvPr/>
        </p:nvGrpSpPr>
        <p:grpSpPr>
          <a:xfrm>
            <a:off x="834466" y="2466599"/>
            <a:ext cx="7442464" cy="802284"/>
            <a:chOff x="844127" y="2247783"/>
            <a:chExt cx="7442464" cy="802284"/>
          </a:xfrm>
        </p:grpSpPr>
        <p:pic>
          <p:nvPicPr>
            <p:cNvPr id="23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0" name="Multiply 239"/>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1" name="Multiply 240"/>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2" name="Multiply 24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3" name="Multiply 24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4" name="Multiply 24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45"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0" name="Group 249"/>
          <p:cNvGrpSpPr/>
          <p:nvPr/>
        </p:nvGrpSpPr>
        <p:grpSpPr>
          <a:xfrm>
            <a:off x="7949398" y="4352438"/>
            <a:ext cx="1097897" cy="1109944"/>
            <a:chOff x="3832797" y="2950189"/>
            <a:chExt cx="1832659" cy="1946436"/>
          </a:xfrm>
        </p:grpSpPr>
        <p:sp>
          <p:nvSpPr>
            <p:cNvPr id="251" name="TextBox 11"/>
            <p:cNvSpPr txBox="1">
              <a:spLocks noChangeArrowheads="1"/>
            </p:cNvSpPr>
            <p:nvPr/>
          </p:nvSpPr>
          <p:spPr bwMode="auto">
            <a:xfrm>
              <a:off x="3832797" y="3979088"/>
              <a:ext cx="1832659" cy="917537"/>
            </a:xfrm>
            <a:prstGeom prst="rect">
              <a:avLst/>
            </a:prstGeom>
            <a:noFill/>
            <a:ln w="9525">
              <a:noFill/>
              <a:miter lim="800000"/>
              <a:headEnd/>
              <a:tailEnd/>
            </a:ln>
          </p:spPr>
          <p:txBody>
            <a:bodyPr wrap="square">
              <a:spAutoFit/>
            </a:bodyPr>
            <a:lstStyle/>
            <a:p>
              <a:pPr algn="ctr"/>
              <a:r>
                <a:rPr lang="en-US" sz="1400" dirty="0">
                  <a:solidFill>
                    <a:schemeClr val="tx2"/>
                  </a:solidFill>
                </a:rPr>
                <a:t>Long Time To Market</a:t>
              </a:r>
            </a:p>
          </p:txBody>
        </p:sp>
        <p:pic>
          <p:nvPicPr>
            <p:cNvPr id="252" name="Picture 251"/>
            <p:cNvPicPr>
              <a:picLocks/>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Tree>
    <p:extLst>
      <p:ext uri="{BB962C8B-B14F-4D97-AF65-F5344CB8AC3E}">
        <p14:creationId xmlns:p14="http://schemas.microsoft.com/office/powerpoint/2010/main" val="25830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1000"/>
                                  </p:stCondLst>
                                  <p:childTnLst>
                                    <p:animEffect transition="out" filter="wipe(left)">
                                      <p:cBhvr>
                                        <p:cTn id="6" dur="500"/>
                                        <p:tgtEl>
                                          <p:spTgt spid="238"/>
                                        </p:tgtEl>
                                      </p:cBhvr>
                                    </p:animEffect>
                                    <p:set>
                                      <p:cBhvr>
                                        <p:cTn id="7" dur="1" fill="hold">
                                          <p:stCondLst>
                                            <p:cond delay="499"/>
                                          </p:stCondLst>
                                        </p:cTn>
                                        <p:tgtEl>
                                          <p:spTgt spid="238"/>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anim calcmode="lin" valueType="num">
                                      <p:cBhvr>
                                        <p:cTn id="11" dur="500" fill="hold"/>
                                        <p:tgtEl>
                                          <p:spTgt spid="222"/>
                                        </p:tgtEl>
                                        <p:attrNameLst>
                                          <p:attrName>ppt_x</p:attrName>
                                        </p:attrNameLst>
                                      </p:cBhvr>
                                      <p:tavLst>
                                        <p:tav tm="0">
                                          <p:val>
                                            <p:strVal val="#ppt_x"/>
                                          </p:val>
                                        </p:tav>
                                        <p:tav tm="100000">
                                          <p:val>
                                            <p:strVal val="#ppt_x"/>
                                          </p:val>
                                        </p:tav>
                                      </p:tavLst>
                                    </p:anim>
                                    <p:anim calcmode="lin" valueType="num">
                                      <p:cBhvr>
                                        <p:cTn id="12" dur="500" fill="hold"/>
                                        <p:tgtEl>
                                          <p:spTgt spid="222"/>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left)">
                                      <p:cBhvr>
                                        <p:cTn id="16" dur="500"/>
                                        <p:tgtEl>
                                          <p:spTgt spid="130"/>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heel(1)">
                                      <p:cBhvr>
                                        <p:cTn id="20" dur="500"/>
                                        <p:tgtEl>
                                          <p:spTgt spid="108"/>
                                        </p:tgtEl>
                                      </p:cBhvr>
                                    </p:animEffect>
                                  </p:childTnLst>
                                </p:cTn>
                              </p:par>
                              <p:par>
                                <p:cTn id="21" presetID="22" presetClass="exit" presetSubtype="8" fill="hold" grpId="0" nodeType="withEffect">
                                  <p:stCondLst>
                                    <p:cond delay="0"/>
                                  </p:stCondLst>
                                  <p:childTnLst>
                                    <p:animEffect transition="out" filter="wipe(left)">
                                      <p:cBhvr>
                                        <p:cTn id="22" dur="500"/>
                                        <p:tgtEl>
                                          <p:spTgt spid="127"/>
                                        </p:tgtEl>
                                      </p:cBhvr>
                                    </p:animEffect>
                                    <p:set>
                                      <p:cBhvr>
                                        <p:cTn id="23" dur="1" fill="hold">
                                          <p:stCondLst>
                                            <p:cond delay="499"/>
                                          </p:stCondLst>
                                        </p:cTn>
                                        <p:tgtEl>
                                          <p:spTgt spid="127"/>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26"/>
                                        </p:tgtEl>
                                      </p:cBhvr>
                                    </p:animEffect>
                                    <p:set>
                                      <p:cBhvr>
                                        <p:cTn id="26" dur="1" fill="hold">
                                          <p:stCondLst>
                                            <p:cond delay="499"/>
                                          </p:stCondLst>
                                        </p:cTn>
                                        <p:tgtEl>
                                          <p:spTgt spid="126"/>
                                        </p:tgtEl>
                                        <p:attrNameLst>
                                          <p:attrName>style.visibility</p:attrName>
                                        </p:attrNameLst>
                                      </p:cBhvr>
                                      <p:to>
                                        <p:strVal val="hidden"/>
                                      </p:to>
                                    </p:set>
                                  </p:childTnLst>
                                </p:cTn>
                              </p:par>
                            </p:childTnLst>
                          </p:cTn>
                        </p:par>
                        <p:par>
                          <p:cTn id="27" fill="hold">
                            <p:stCondLst>
                              <p:cond delay="2500"/>
                            </p:stCondLst>
                            <p:childTnLst>
                              <p:par>
                                <p:cTn id="28" presetID="47" presetClass="entr" presetSubtype="0" fill="hold" nodeType="after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anim calcmode="lin" valueType="num">
                                      <p:cBhvr>
                                        <p:cTn id="31" dur="500" fill="hold"/>
                                        <p:tgtEl>
                                          <p:spTgt spid="228"/>
                                        </p:tgtEl>
                                        <p:attrNameLst>
                                          <p:attrName>ppt_x</p:attrName>
                                        </p:attrNameLst>
                                      </p:cBhvr>
                                      <p:tavLst>
                                        <p:tav tm="0">
                                          <p:val>
                                            <p:strVal val="#ppt_x"/>
                                          </p:val>
                                        </p:tav>
                                        <p:tav tm="100000">
                                          <p:val>
                                            <p:strVal val="#ppt_x"/>
                                          </p:val>
                                        </p:tav>
                                      </p:tavLst>
                                    </p:anim>
                                    <p:anim calcmode="lin" valueType="num">
                                      <p:cBhvr>
                                        <p:cTn id="32" dur="500" fill="hold"/>
                                        <p:tgtEl>
                                          <p:spTgt spid="228"/>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ipe(left)">
                                      <p:cBhvr>
                                        <p:cTn id="38" dur="500"/>
                                        <p:tgtEl>
                                          <p:spTgt spid="102"/>
                                        </p:tgtEl>
                                      </p:cBhvr>
                                    </p:animEffec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par>
                                <p:cTn id="46" presetID="22" presetClass="entr" presetSubtype="4"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down)">
                                      <p:cBhvr>
                                        <p:cTn id="48" dur="500"/>
                                        <p:tgtEl>
                                          <p:spTgt spid="89"/>
                                        </p:tgtEl>
                                      </p:cBhvr>
                                    </p:animEffect>
                                  </p:childTnLst>
                                </p:cTn>
                              </p:par>
                              <p:par>
                                <p:cTn id="49" presetID="22" presetClass="entr" presetSubtype="4"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down)">
                                      <p:cBhvr>
                                        <p:cTn id="51" dur="500"/>
                                        <p:tgtEl>
                                          <p:spTgt spid="86"/>
                                        </p:tgtEl>
                                      </p:cBhvr>
                                    </p:animEffect>
                                  </p:childTnLst>
                                </p:cTn>
                              </p:par>
                              <p:par>
                                <p:cTn id="52" presetID="21" presetClass="entr" presetSubtype="1"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heel(1)">
                                      <p:cBhvr>
                                        <p:cTn id="54" dur="250"/>
                                        <p:tgtEl>
                                          <p:spTgt spid="93"/>
                                        </p:tgtEl>
                                      </p:cBhvr>
                                    </p:animEffect>
                                  </p:childTnLst>
                                </p:cTn>
                              </p:par>
                              <p:par>
                                <p:cTn id="55" presetID="22" presetClass="exit" presetSubtype="8" fill="hold" grpId="0" nodeType="withEffect">
                                  <p:stCondLst>
                                    <p:cond delay="0"/>
                                  </p:stCondLst>
                                  <p:childTnLst>
                                    <p:animEffect transition="out" filter="wipe(left)">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20"/>
                                        </p:tgtEl>
                                      </p:cBhvr>
                                    </p:animEffect>
                                    <p:set>
                                      <p:cBhvr>
                                        <p:cTn id="60" dur="1" fill="hold">
                                          <p:stCondLst>
                                            <p:cond delay="499"/>
                                          </p:stCondLst>
                                        </p:cTn>
                                        <p:tgtEl>
                                          <p:spTgt spid="1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216"/>
                                        </p:tgtEl>
                                        <p:attrNameLst>
                                          <p:attrName>style.visibility</p:attrName>
                                        </p:attrNameLst>
                                      </p:cBhvr>
                                      <p:to>
                                        <p:strVal val="visible"/>
                                      </p:to>
                                    </p:set>
                                    <p:animEffect transition="in" filter="fade">
                                      <p:cBhvr>
                                        <p:cTn id="65" dur="500"/>
                                        <p:tgtEl>
                                          <p:spTgt spid="216"/>
                                        </p:tgtEl>
                                      </p:cBhvr>
                                    </p:animEffect>
                                    <p:anim calcmode="lin" valueType="num">
                                      <p:cBhvr>
                                        <p:cTn id="66" dur="500" fill="hold"/>
                                        <p:tgtEl>
                                          <p:spTgt spid="216"/>
                                        </p:tgtEl>
                                        <p:attrNameLst>
                                          <p:attrName>ppt_x</p:attrName>
                                        </p:attrNameLst>
                                      </p:cBhvr>
                                      <p:tavLst>
                                        <p:tav tm="0">
                                          <p:val>
                                            <p:strVal val="#ppt_x"/>
                                          </p:val>
                                        </p:tav>
                                        <p:tav tm="100000">
                                          <p:val>
                                            <p:strVal val="#ppt_x"/>
                                          </p:val>
                                        </p:tav>
                                      </p:tavLst>
                                    </p:anim>
                                    <p:anim calcmode="lin" valueType="num">
                                      <p:cBhvr>
                                        <p:cTn id="67" dur="500" fill="hold"/>
                                        <p:tgtEl>
                                          <p:spTgt spid="216"/>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wipe(left)">
                                      <p:cBhvr>
                                        <p:cTn id="74" dur="500"/>
                                        <p:tgtEl>
                                          <p:spTgt spid="166"/>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85"/>
                                        </p:tgtEl>
                                        <p:attrNameLst>
                                          <p:attrName>style.visibility</p:attrName>
                                        </p:attrNameLst>
                                      </p:cBhvr>
                                      <p:to>
                                        <p:strVal val="visible"/>
                                      </p:to>
                                    </p:set>
                                    <p:animEffect transition="in" filter="wipe(up)">
                                      <p:cBhvr>
                                        <p:cTn id="78" dur="500"/>
                                        <p:tgtEl>
                                          <p:spTgt spid="185"/>
                                        </p:tgtEl>
                                      </p:cBhvr>
                                    </p:animEffect>
                                  </p:childTnLst>
                                </p:cTn>
                              </p:par>
                              <p:par>
                                <p:cTn id="79" presetID="22" presetClass="exit" presetSubtype="8" fill="hold" grpId="0" nodeType="withEffect">
                                  <p:stCondLst>
                                    <p:cond delay="0"/>
                                  </p:stCondLst>
                                  <p:childTnLst>
                                    <p:animEffect transition="out" filter="wipe(left)">
                                      <p:cBhvr>
                                        <p:cTn id="80" dur="500"/>
                                        <p:tgtEl>
                                          <p:spTgt spid="119"/>
                                        </p:tgtEl>
                                      </p:cBhvr>
                                    </p:animEffect>
                                    <p:set>
                                      <p:cBhvr>
                                        <p:cTn id="81" dur="1" fill="hold">
                                          <p:stCondLst>
                                            <p:cond delay="499"/>
                                          </p:stCondLst>
                                        </p:cTn>
                                        <p:tgtEl>
                                          <p:spTgt spid="119"/>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18"/>
                                        </p:tgtEl>
                                      </p:cBhvr>
                                    </p:animEffect>
                                    <p:set>
                                      <p:cBhvr>
                                        <p:cTn id="84" dur="1" fill="hold">
                                          <p:stCondLst>
                                            <p:cond delay="499"/>
                                          </p:stCondLst>
                                        </p:cTn>
                                        <p:tgtEl>
                                          <p:spTgt spid="118"/>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anim calcmode="lin" valueType="num">
                                      <p:cBhvr>
                                        <p:cTn id="89" dur="500" fill="hold"/>
                                        <p:tgtEl>
                                          <p:spTgt spid="225"/>
                                        </p:tgtEl>
                                        <p:attrNameLst>
                                          <p:attrName>ppt_x</p:attrName>
                                        </p:attrNameLst>
                                      </p:cBhvr>
                                      <p:tavLst>
                                        <p:tav tm="0">
                                          <p:val>
                                            <p:strVal val="#ppt_x"/>
                                          </p:val>
                                        </p:tav>
                                        <p:tav tm="100000">
                                          <p:val>
                                            <p:strVal val="#ppt_x"/>
                                          </p:val>
                                        </p:tav>
                                      </p:tavLst>
                                    </p:anim>
                                    <p:anim calcmode="lin" valueType="num">
                                      <p:cBhvr>
                                        <p:cTn id="90" dur="500" fill="hold"/>
                                        <p:tgtEl>
                                          <p:spTgt spid="225"/>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57"/>
                                        </p:tgtEl>
                                        <p:attrNameLst>
                                          <p:attrName>style.visibility</p:attrName>
                                        </p:attrNameLst>
                                      </p:cBhvr>
                                      <p:to>
                                        <p:strVal val="visible"/>
                                      </p:to>
                                    </p:set>
                                    <p:animEffect transition="in" filter="wipe(left)">
                                      <p:cBhvr>
                                        <p:cTn id="94" dur="500"/>
                                        <p:tgtEl>
                                          <p:spTgt spid="15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left)">
                                      <p:cBhvr>
                                        <p:cTn id="98" dur="500"/>
                                        <p:tgtEl>
                                          <p:spTgt spid="15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5"/>
                                        </p:tgtEl>
                                        <p:attrNameLst>
                                          <p:attrName>style.visibility</p:attrName>
                                        </p:attrNameLst>
                                      </p:cBhvr>
                                      <p:to>
                                        <p:strVal val="visible"/>
                                      </p:to>
                                    </p:set>
                                    <p:animEffect transition="in" filter="wipe(left)">
                                      <p:cBhvr>
                                        <p:cTn id="102" dur="500"/>
                                        <p:tgtEl>
                                          <p:spTgt spid="155"/>
                                        </p:tgtEl>
                                      </p:cBhvr>
                                    </p:animEffect>
                                  </p:childTnLst>
                                </p:cTn>
                              </p:par>
                              <p:par>
                                <p:cTn id="103" presetID="22" presetClass="entr" presetSubtype="8"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animEffect transition="in" filter="wipe(left)">
                                      <p:cBhvr>
                                        <p:cTn id="105" dur="500"/>
                                        <p:tgtEl>
                                          <p:spTgt spid="163"/>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194"/>
                                        </p:tgtEl>
                                        <p:attrNameLst>
                                          <p:attrName>style.visibility</p:attrName>
                                        </p:attrNameLst>
                                      </p:cBhvr>
                                      <p:to>
                                        <p:strVal val="visible"/>
                                      </p:to>
                                    </p:set>
                                    <p:animEffect transition="in" filter="wipe(up)">
                                      <p:cBhvr>
                                        <p:cTn id="109" dur="500"/>
                                        <p:tgtEl>
                                          <p:spTgt spid="194"/>
                                        </p:tgtEl>
                                      </p:cBhvr>
                                    </p:animEffect>
                                  </p:childTnLst>
                                </p:cTn>
                              </p:par>
                              <p:par>
                                <p:cTn id="110" presetID="22" presetClass="exit" presetSubtype="8" fill="hold" grpId="0" nodeType="withEffect">
                                  <p:stCondLst>
                                    <p:cond delay="0"/>
                                  </p:stCondLst>
                                  <p:childTnLst>
                                    <p:animEffect transition="out" filter="wipe(left)">
                                      <p:cBhvr>
                                        <p:cTn id="111" dur="500"/>
                                        <p:tgtEl>
                                          <p:spTgt spid="117"/>
                                        </p:tgtEl>
                                      </p:cBhvr>
                                    </p:animEffect>
                                    <p:set>
                                      <p:cBhvr>
                                        <p:cTn id="112" dur="1" fill="hold">
                                          <p:stCondLst>
                                            <p:cond delay="499"/>
                                          </p:stCondLst>
                                        </p:cTn>
                                        <p:tgtEl>
                                          <p:spTgt spid="117"/>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16"/>
                                        </p:tgtEl>
                                      </p:cBhvr>
                                    </p:animEffect>
                                    <p:set>
                                      <p:cBhvr>
                                        <p:cTn id="115" dur="1" fill="hold">
                                          <p:stCondLst>
                                            <p:cond delay="499"/>
                                          </p:stCondLst>
                                        </p:cTn>
                                        <p:tgtEl>
                                          <p:spTgt spid="116"/>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wheel(1)">
                                      <p:cBhvr>
                                        <p:cTn id="118" dur="250"/>
                                        <p:tgtEl>
                                          <p:spTgt spid="169"/>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231"/>
                                        </p:tgtEl>
                                        <p:attrNameLst>
                                          <p:attrName>style.visibility</p:attrName>
                                        </p:attrNameLst>
                                      </p:cBhvr>
                                      <p:to>
                                        <p:strVal val="visible"/>
                                      </p:to>
                                    </p:set>
                                    <p:animEffect transition="in" filter="fade">
                                      <p:cBhvr>
                                        <p:cTn id="123" dur="500"/>
                                        <p:tgtEl>
                                          <p:spTgt spid="231"/>
                                        </p:tgtEl>
                                      </p:cBhvr>
                                    </p:animEffect>
                                    <p:anim calcmode="lin" valueType="num">
                                      <p:cBhvr>
                                        <p:cTn id="124" dur="500" fill="hold"/>
                                        <p:tgtEl>
                                          <p:spTgt spid="231"/>
                                        </p:tgtEl>
                                        <p:attrNameLst>
                                          <p:attrName>ppt_x</p:attrName>
                                        </p:attrNameLst>
                                      </p:cBhvr>
                                      <p:tavLst>
                                        <p:tav tm="0">
                                          <p:val>
                                            <p:strVal val="#ppt_x"/>
                                          </p:val>
                                        </p:tav>
                                        <p:tav tm="100000">
                                          <p:val>
                                            <p:strVal val="#ppt_x"/>
                                          </p:val>
                                        </p:tav>
                                      </p:tavLst>
                                    </p:anim>
                                    <p:anim calcmode="lin" valueType="num">
                                      <p:cBhvr>
                                        <p:cTn id="125" dur="500" fill="hold"/>
                                        <p:tgtEl>
                                          <p:spTgt spid="231"/>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158"/>
                                        </p:tgtEl>
                                        <p:attrNameLst>
                                          <p:attrName>style.visibility</p:attrName>
                                        </p:attrNameLst>
                                      </p:cBhvr>
                                      <p:to>
                                        <p:strVal val="visible"/>
                                      </p:to>
                                    </p:set>
                                    <p:animEffect transition="in" filter="wipe(left)">
                                      <p:cBhvr>
                                        <p:cTn id="129" dur="500"/>
                                        <p:tgtEl>
                                          <p:spTgt spid="158"/>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53"/>
                                        </p:tgtEl>
                                        <p:attrNameLst>
                                          <p:attrName>style.visibility</p:attrName>
                                        </p:attrNameLst>
                                      </p:cBhvr>
                                      <p:to>
                                        <p:strVal val="visible"/>
                                      </p:to>
                                    </p:set>
                                    <p:animEffect transition="in" filter="wipe(left)">
                                      <p:cBhvr>
                                        <p:cTn id="133" dur="500"/>
                                        <p:tgtEl>
                                          <p:spTgt spid="153"/>
                                        </p:tgtEl>
                                      </p:cBhvr>
                                    </p:animEffect>
                                  </p:childTnLst>
                                </p:cTn>
                              </p:par>
                              <p:par>
                                <p:cTn id="134" presetID="22" presetClass="exit" presetSubtype="8" fill="hold" grpId="0" nodeType="withEffect">
                                  <p:stCondLst>
                                    <p:cond delay="0"/>
                                  </p:stCondLst>
                                  <p:childTnLst>
                                    <p:animEffect transition="out" filter="wipe(left)">
                                      <p:cBhvr>
                                        <p:cTn id="135" dur="500"/>
                                        <p:tgtEl>
                                          <p:spTgt spid="123"/>
                                        </p:tgtEl>
                                      </p:cBhvr>
                                    </p:animEffect>
                                    <p:set>
                                      <p:cBhvr>
                                        <p:cTn id="136" dur="1" fill="hold">
                                          <p:stCondLst>
                                            <p:cond delay="499"/>
                                          </p:stCondLst>
                                        </p:cTn>
                                        <p:tgtEl>
                                          <p:spTgt spid="123"/>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122"/>
                                        </p:tgtEl>
                                      </p:cBhvr>
                                    </p:animEffect>
                                    <p:set>
                                      <p:cBhvr>
                                        <p:cTn id="139" dur="1" fill="hold">
                                          <p:stCondLst>
                                            <p:cond delay="499"/>
                                          </p:stCondLst>
                                        </p:cTn>
                                        <p:tgtEl>
                                          <p:spTgt spid="122"/>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anim calcmode="lin" valueType="num">
                                      <p:cBhvr>
                                        <p:cTn id="144" dur="500" fill="hold"/>
                                        <p:tgtEl>
                                          <p:spTgt spid="219"/>
                                        </p:tgtEl>
                                        <p:attrNameLst>
                                          <p:attrName>ppt_x</p:attrName>
                                        </p:attrNameLst>
                                      </p:cBhvr>
                                      <p:tavLst>
                                        <p:tav tm="0">
                                          <p:val>
                                            <p:strVal val="#ppt_x"/>
                                          </p:val>
                                        </p:tav>
                                        <p:tav tm="100000">
                                          <p:val>
                                            <p:strVal val="#ppt_x"/>
                                          </p:val>
                                        </p:tav>
                                      </p:tavLst>
                                    </p:anim>
                                    <p:anim calcmode="lin" valueType="num">
                                      <p:cBhvr>
                                        <p:cTn id="145" dur="500" fill="hold"/>
                                        <p:tgtEl>
                                          <p:spTgt spid="219"/>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131"/>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134"/>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137"/>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6"/>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43"/>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40"/>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49"/>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213"/>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177"/>
                                        </p:tgtEl>
                                        <p:attrNameLst>
                                          <p:attrName>style.visibility</p:attrName>
                                        </p:attrNameLst>
                                      </p:cBhvr>
                                      <p:to>
                                        <p:strVal val="visible"/>
                                      </p:to>
                                    </p:set>
                                    <p:animEffect transition="in" filter="wheel(1)">
                                      <p:cBhvr>
                                        <p:cTn id="172" dur="250"/>
                                        <p:tgtEl>
                                          <p:spTgt spid="177"/>
                                        </p:tgtEl>
                                      </p:cBhvr>
                                    </p:animEffect>
                                  </p:childTnLst>
                                </p:cTn>
                              </p:par>
                              <p:par>
                                <p:cTn id="173" presetID="22" presetClass="exit" presetSubtype="8" fill="hold" grpId="0" nodeType="withEffect">
                                  <p:stCondLst>
                                    <p:cond delay="0"/>
                                  </p:stCondLst>
                                  <p:childTnLst>
                                    <p:animEffect transition="out" filter="wipe(left)">
                                      <p:cBhvr>
                                        <p:cTn id="174" dur="500"/>
                                        <p:tgtEl>
                                          <p:spTgt spid="125"/>
                                        </p:tgtEl>
                                      </p:cBhvr>
                                    </p:animEffect>
                                    <p:set>
                                      <p:cBhvr>
                                        <p:cTn id="175" dur="1" fill="hold">
                                          <p:stCondLst>
                                            <p:cond delay="499"/>
                                          </p:stCondLst>
                                        </p:cTn>
                                        <p:tgtEl>
                                          <p:spTgt spid="125"/>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124"/>
                                        </p:tgtEl>
                                      </p:cBhvr>
                                    </p:animEffect>
                                    <p:set>
                                      <p:cBhvr>
                                        <p:cTn id="178" dur="1" fill="hold">
                                          <p:stCondLst>
                                            <p:cond delay="499"/>
                                          </p:stCondLst>
                                        </p:cTn>
                                        <p:tgtEl>
                                          <p:spTgt spid="12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7" presetClass="entr" presetSubtype="0" fill="hold" nodeType="clickEffect">
                                  <p:stCondLst>
                                    <p:cond delay="0"/>
                                  </p:stCondLst>
                                  <p:childTnLst>
                                    <p:set>
                                      <p:cBhvr>
                                        <p:cTn id="182" dur="1" fill="hold">
                                          <p:stCondLst>
                                            <p:cond delay="0"/>
                                          </p:stCondLst>
                                        </p:cTn>
                                        <p:tgtEl>
                                          <p:spTgt spid="234"/>
                                        </p:tgtEl>
                                        <p:attrNameLst>
                                          <p:attrName>style.visibility</p:attrName>
                                        </p:attrNameLst>
                                      </p:cBhvr>
                                      <p:to>
                                        <p:strVal val="visible"/>
                                      </p:to>
                                    </p:set>
                                    <p:animEffect transition="in" filter="fade">
                                      <p:cBhvr>
                                        <p:cTn id="183" dur="500"/>
                                        <p:tgtEl>
                                          <p:spTgt spid="234"/>
                                        </p:tgtEl>
                                      </p:cBhvr>
                                    </p:animEffect>
                                    <p:anim calcmode="lin" valueType="num">
                                      <p:cBhvr>
                                        <p:cTn id="184" dur="500" fill="hold"/>
                                        <p:tgtEl>
                                          <p:spTgt spid="234"/>
                                        </p:tgtEl>
                                        <p:attrNameLst>
                                          <p:attrName>ppt_x</p:attrName>
                                        </p:attrNameLst>
                                      </p:cBhvr>
                                      <p:tavLst>
                                        <p:tav tm="0">
                                          <p:val>
                                            <p:strVal val="#ppt_x"/>
                                          </p:val>
                                        </p:tav>
                                        <p:tav tm="100000">
                                          <p:val>
                                            <p:strVal val="#ppt_x"/>
                                          </p:val>
                                        </p:tav>
                                      </p:tavLst>
                                    </p:anim>
                                    <p:anim calcmode="lin" valueType="num">
                                      <p:cBhvr>
                                        <p:cTn id="185" dur="500" fill="hold"/>
                                        <p:tgtEl>
                                          <p:spTgt spid="234"/>
                                        </p:tgtEl>
                                        <p:attrNameLst>
                                          <p:attrName>ppt_y</p:attrName>
                                        </p:attrNameLst>
                                      </p:cBhvr>
                                      <p:tavLst>
                                        <p:tav tm="0">
                                          <p:val>
                                            <p:strVal val="#ppt_y-.1"/>
                                          </p:val>
                                        </p:tav>
                                        <p:tav tm="100000">
                                          <p:val>
                                            <p:strVal val="#ppt_y"/>
                                          </p:val>
                                        </p:tav>
                                      </p:tavLst>
                                    </p:anim>
                                  </p:childTnLst>
                                </p:cTn>
                              </p:par>
                              <p:par>
                                <p:cTn id="186" presetID="22" presetClass="entr" presetSubtype="8" fill="hold" nodeType="withEffect">
                                  <p:stCondLst>
                                    <p:cond delay="500"/>
                                  </p:stCondLst>
                                  <p:childTnLst>
                                    <p:set>
                                      <p:cBhvr>
                                        <p:cTn id="187" dur="1" fill="hold">
                                          <p:stCondLst>
                                            <p:cond delay="0"/>
                                          </p:stCondLst>
                                        </p:cTn>
                                        <p:tgtEl>
                                          <p:spTgt spid="156"/>
                                        </p:tgtEl>
                                        <p:attrNameLst>
                                          <p:attrName>style.visibility</p:attrName>
                                        </p:attrNameLst>
                                      </p:cBhvr>
                                      <p:to>
                                        <p:strVal val="visible"/>
                                      </p:to>
                                    </p:set>
                                    <p:animEffect transition="in" filter="wipe(left)">
                                      <p:cBhvr>
                                        <p:cTn id="188" dur="500"/>
                                        <p:tgtEl>
                                          <p:spTgt spid="156"/>
                                        </p:tgtEl>
                                      </p:cBhvr>
                                    </p:animEffect>
                                  </p:childTnLst>
                                </p:cTn>
                              </p:par>
                              <p:par>
                                <p:cTn id="189" presetID="22" presetClass="entr" presetSubtype="8" fill="hold" nodeType="withEffect">
                                  <p:stCondLst>
                                    <p:cond delay="500"/>
                                  </p:stCondLst>
                                  <p:childTnLst>
                                    <p:set>
                                      <p:cBhvr>
                                        <p:cTn id="190" dur="1" fill="hold">
                                          <p:stCondLst>
                                            <p:cond delay="0"/>
                                          </p:stCondLst>
                                        </p:cTn>
                                        <p:tgtEl>
                                          <p:spTgt spid="160"/>
                                        </p:tgtEl>
                                        <p:attrNameLst>
                                          <p:attrName>style.visibility</p:attrName>
                                        </p:attrNameLst>
                                      </p:cBhvr>
                                      <p:to>
                                        <p:strVal val="visible"/>
                                      </p:to>
                                    </p:set>
                                    <p:animEffect transition="in" filter="wipe(left)">
                                      <p:cBhvr>
                                        <p:cTn id="191" dur="500"/>
                                        <p:tgtEl>
                                          <p:spTgt spid="160"/>
                                        </p:tgtEl>
                                      </p:cBhvr>
                                    </p:animEffect>
                                  </p:childTnLst>
                                </p:cTn>
                              </p:par>
                            </p:childTnLst>
                          </p:cTn>
                        </p:par>
                        <p:par>
                          <p:cTn id="192" fill="hold">
                            <p:stCondLst>
                              <p:cond delay="1000"/>
                            </p:stCondLst>
                            <p:childTnLst>
                              <p:par>
                                <p:cTn id="193" presetID="1" presetClass="entr" presetSubtype="0" fill="hold" nodeType="afterEffect">
                                  <p:stCondLst>
                                    <p:cond delay="0"/>
                                  </p:stCondLst>
                                  <p:childTnLst>
                                    <p:set>
                                      <p:cBhvr>
                                        <p:cTn id="194" dur="1" fill="hold">
                                          <p:stCondLst>
                                            <p:cond delay="0"/>
                                          </p:stCondLst>
                                        </p:cTn>
                                        <p:tgtEl>
                                          <p:spTgt spid="106"/>
                                        </p:tgtEl>
                                        <p:attrNameLst>
                                          <p:attrName>style.visibility</p:attrName>
                                        </p:attrNameLst>
                                      </p:cBhvr>
                                      <p:to>
                                        <p:strVal val="visible"/>
                                      </p:to>
                                    </p:se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154"/>
                                        </p:tgtEl>
                                        <p:attrNameLst>
                                          <p:attrName>style.visibility</p:attrName>
                                        </p:attrNameLst>
                                      </p:cBhvr>
                                      <p:to>
                                        <p:strVal val="visible"/>
                                      </p:to>
                                    </p:set>
                                    <p:animEffect transition="in" filter="wipe(left)">
                                      <p:cBhvr>
                                        <p:cTn id="198" dur="500"/>
                                        <p:tgtEl>
                                          <p:spTgt spid="154"/>
                                        </p:tgtEl>
                                      </p:cBhvr>
                                    </p:animEffect>
                                  </p:childTnLst>
                                </p:cTn>
                              </p:par>
                            </p:childTnLst>
                          </p:cTn>
                        </p:par>
                        <p:par>
                          <p:cTn id="199" fill="hold">
                            <p:stCondLst>
                              <p:cond delay="1500"/>
                            </p:stCondLst>
                            <p:childTnLst>
                              <p:par>
                                <p:cTn id="200" presetID="31" presetClass="entr" presetSubtype="0" fill="hold" nodeType="afterEffect">
                                  <p:stCondLst>
                                    <p:cond delay="0"/>
                                  </p:stCondLst>
                                  <p:childTnLst>
                                    <p:set>
                                      <p:cBhvr>
                                        <p:cTn id="201" dur="1" fill="hold">
                                          <p:stCondLst>
                                            <p:cond delay="0"/>
                                          </p:stCondLst>
                                        </p:cTn>
                                        <p:tgtEl>
                                          <p:spTgt spid="107"/>
                                        </p:tgtEl>
                                        <p:attrNameLst>
                                          <p:attrName>style.visibility</p:attrName>
                                        </p:attrNameLst>
                                      </p:cBhvr>
                                      <p:to>
                                        <p:strVal val="visible"/>
                                      </p:to>
                                    </p:set>
                                    <p:anim calcmode="lin" valueType="num">
                                      <p:cBhvr>
                                        <p:cTn id="202" dur="500" fill="hold"/>
                                        <p:tgtEl>
                                          <p:spTgt spid="107"/>
                                        </p:tgtEl>
                                        <p:attrNameLst>
                                          <p:attrName>ppt_w</p:attrName>
                                        </p:attrNameLst>
                                      </p:cBhvr>
                                      <p:tavLst>
                                        <p:tav tm="0">
                                          <p:val>
                                            <p:fltVal val="0"/>
                                          </p:val>
                                        </p:tav>
                                        <p:tav tm="100000">
                                          <p:val>
                                            <p:strVal val="#ppt_w"/>
                                          </p:val>
                                        </p:tav>
                                      </p:tavLst>
                                    </p:anim>
                                    <p:anim calcmode="lin" valueType="num">
                                      <p:cBhvr>
                                        <p:cTn id="203" dur="500" fill="hold"/>
                                        <p:tgtEl>
                                          <p:spTgt spid="107"/>
                                        </p:tgtEl>
                                        <p:attrNameLst>
                                          <p:attrName>ppt_h</p:attrName>
                                        </p:attrNameLst>
                                      </p:cBhvr>
                                      <p:tavLst>
                                        <p:tav tm="0">
                                          <p:val>
                                            <p:fltVal val="0"/>
                                          </p:val>
                                        </p:tav>
                                        <p:tav tm="100000">
                                          <p:val>
                                            <p:strVal val="#ppt_h"/>
                                          </p:val>
                                        </p:tav>
                                      </p:tavLst>
                                    </p:anim>
                                    <p:anim calcmode="lin" valueType="num">
                                      <p:cBhvr>
                                        <p:cTn id="204" dur="500" fill="hold"/>
                                        <p:tgtEl>
                                          <p:spTgt spid="107"/>
                                        </p:tgtEl>
                                        <p:attrNameLst>
                                          <p:attrName>style.rotation</p:attrName>
                                        </p:attrNameLst>
                                      </p:cBhvr>
                                      <p:tavLst>
                                        <p:tav tm="0">
                                          <p:val>
                                            <p:fltVal val="90"/>
                                          </p:val>
                                        </p:tav>
                                        <p:tav tm="100000">
                                          <p:val>
                                            <p:fltVal val="0"/>
                                          </p:val>
                                        </p:tav>
                                      </p:tavLst>
                                    </p:anim>
                                    <p:animEffect transition="in" filter="fade">
                                      <p:cBhvr>
                                        <p:cTn id="205" dur="500"/>
                                        <p:tgtEl>
                                          <p:spTgt spid="107"/>
                                        </p:tgtEl>
                                      </p:cBhvr>
                                    </p:animEffect>
                                  </p:childTnLst>
                                </p:cTn>
                              </p:par>
                            </p:childTnLst>
                          </p:cTn>
                        </p:par>
                        <p:par>
                          <p:cTn id="206" fill="hold">
                            <p:stCondLst>
                              <p:cond delay="2000"/>
                            </p:stCondLst>
                            <p:childTnLst>
                              <p:par>
                                <p:cTn id="207" presetID="1" presetClass="exit" presetSubtype="0" fill="hold" nodeType="afterEffect">
                                  <p:stCondLst>
                                    <p:cond delay="0"/>
                                  </p:stCondLst>
                                  <p:childTnLst>
                                    <p:set>
                                      <p:cBhvr>
                                        <p:cTn id="208" dur="1" fill="hold">
                                          <p:stCondLst>
                                            <p:cond delay="0"/>
                                          </p:stCondLst>
                                        </p:cTn>
                                        <p:tgtEl>
                                          <p:spTgt spid="106"/>
                                        </p:tgtEl>
                                        <p:attrNameLst>
                                          <p:attrName>style.visibility</p:attrName>
                                        </p:attrNameLst>
                                      </p:cBhvr>
                                      <p:to>
                                        <p:strVal val="hidden"/>
                                      </p:to>
                                    </p:set>
                                  </p:childTnLst>
                                </p:cTn>
                              </p:par>
                            </p:childTnLst>
                          </p:cTn>
                        </p:par>
                        <p:par>
                          <p:cTn id="209" fill="hold">
                            <p:stCondLst>
                              <p:cond delay="2000"/>
                            </p:stCondLst>
                            <p:childTnLst>
                              <p:par>
                                <p:cTn id="210" presetID="22" presetClass="entr" presetSubtype="1" fill="hold" nodeType="afterEffect">
                                  <p:stCondLst>
                                    <p:cond delay="0"/>
                                  </p:stCondLst>
                                  <p:childTnLst>
                                    <p:set>
                                      <p:cBhvr>
                                        <p:cTn id="211" dur="1" fill="hold">
                                          <p:stCondLst>
                                            <p:cond delay="0"/>
                                          </p:stCondLst>
                                        </p:cTn>
                                        <p:tgtEl>
                                          <p:spTgt spid="203"/>
                                        </p:tgtEl>
                                        <p:attrNameLst>
                                          <p:attrName>style.visibility</p:attrName>
                                        </p:attrNameLst>
                                      </p:cBhvr>
                                      <p:to>
                                        <p:strVal val="visible"/>
                                      </p:to>
                                    </p:set>
                                    <p:animEffect transition="in" filter="wipe(up)">
                                      <p:cBhvr>
                                        <p:cTn id="212" dur="500"/>
                                        <p:tgtEl>
                                          <p:spTgt spid="203"/>
                                        </p:tgtEl>
                                      </p:cBhvr>
                                    </p:animEffect>
                                  </p:childTnLst>
                                </p:cTn>
                              </p:par>
                            </p:childTnLst>
                          </p:cTn>
                        </p:par>
                        <p:par>
                          <p:cTn id="213" fill="hold">
                            <p:stCondLst>
                              <p:cond delay="2500"/>
                            </p:stCondLst>
                            <p:childTnLst>
                              <p:par>
                                <p:cTn id="214" presetID="22" presetClass="entr" presetSubtype="8" fill="hold" nodeType="afterEffect">
                                  <p:stCondLst>
                                    <p:cond delay="0"/>
                                  </p:stCondLst>
                                  <p:childTnLst>
                                    <p:set>
                                      <p:cBhvr>
                                        <p:cTn id="215" dur="1" fill="hold">
                                          <p:stCondLst>
                                            <p:cond delay="0"/>
                                          </p:stCondLst>
                                        </p:cTn>
                                        <p:tgtEl>
                                          <p:spTgt spid="159"/>
                                        </p:tgtEl>
                                        <p:attrNameLst>
                                          <p:attrName>style.visibility</p:attrName>
                                        </p:attrNameLst>
                                      </p:cBhvr>
                                      <p:to>
                                        <p:strVal val="visible"/>
                                      </p:to>
                                    </p:set>
                                    <p:animEffect transition="in" filter="wipe(left)">
                                      <p:cBhvr>
                                        <p:cTn id="216" dur="500"/>
                                        <p:tgtEl>
                                          <p:spTgt spid="159"/>
                                        </p:tgtEl>
                                      </p:cBhvr>
                                    </p:animEffect>
                                  </p:childTnLst>
                                </p:cTn>
                              </p:par>
                              <p:par>
                                <p:cTn id="217" presetID="22" presetClass="exit" presetSubtype="8" fill="hold" grpId="0" nodeType="withEffect">
                                  <p:stCondLst>
                                    <p:cond delay="0"/>
                                  </p:stCondLst>
                                  <p:childTnLst>
                                    <p:animEffect transition="out" filter="wipe(left)">
                                      <p:cBhvr>
                                        <p:cTn id="218" dur="500"/>
                                        <p:tgtEl>
                                          <p:spTgt spid="129"/>
                                        </p:tgtEl>
                                      </p:cBhvr>
                                    </p:animEffect>
                                    <p:set>
                                      <p:cBhvr>
                                        <p:cTn id="219" dur="1" fill="hold">
                                          <p:stCondLst>
                                            <p:cond delay="499"/>
                                          </p:stCondLst>
                                        </p:cTn>
                                        <p:tgtEl>
                                          <p:spTgt spid="129"/>
                                        </p:tgtEl>
                                        <p:attrNameLst>
                                          <p:attrName>style.visibility</p:attrName>
                                        </p:attrNameLst>
                                      </p:cBhvr>
                                      <p:to>
                                        <p:strVal val="hidden"/>
                                      </p:to>
                                    </p:set>
                                  </p:childTnLst>
                                </p:cTn>
                              </p:par>
                              <p:par>
                                <p:cTn id="220" presetID="22" presetClass="exit" presetSubtype="8" fill="hold" grpId="0" nodeType="withEffect">
                                  <p:stCondLst>
                                    <p:cond delay="0"/>
                                  </p:stCondLst>
                                  <p:childTnLst>
                                    <p:animEffect transition="out" filter="wipe(left)">
                                      <p:cBhvr>
                                        <p:cTn id="221" dur="500"/>
                                        <p:tgtEl>
                                          <p:spTgt spid="128"/>
                                        </p:tgtEl>
                                      </p:cBhvr>
                                    </p:animEffect>
                                    <p:set>
                                      <p:cBhvr>
                                        <p:cTn id="222" dur="1" fill="hold">
                                          <p:stCondLst>
                                            <p:cond delay="499"/>
                                          </p:stCondLst>
                                        </p:cTn>
                                        <p:tgtEl>
                                          <p:spTgt spid="128"/>
                                        </p:tgtEl>
                                        <p:attrNameLst>
                                          <p:attrName>style.visibility</p:attrName>
                                        </p:attrNameLst>
                                      </p:cBhvr>
                                      <p:to>
                                        <p:strVal val="hidden"/>
                                      </p:to>
                                    </p:set>
                                  </p:childTnLst>
                                </p:cTn>
                              </p:par>
                              <p:par>
                                <p:cTn id="223" presetID="10" presetClass="entr" presetSubtype="0" fill="hold" grpId="0" nodeType="withEffect">
                                  <p:stCondLst>
                                    <p:cond delay="0"/>
                                  </p:stCondLst>
                                  <p:childTnLst>
                                    <p:set>
                                      <p:cBhvr>
                                        <p:cTn id="224" dur="1" fill="hold">
                                          <p:stCondLst>
                                            <p:cond delay="0"/>
                                          </p:stCondLst>
                                        </p:cTn>
                                        <p:tgtEl>
                                          <p:spTgt spid="212"/>
                                        </p:tgtEl>
                                        <p:attrNameLst>
                                          <p:attrName>style.visibility</p:attrName>
                                        </p:attrNameLst>
                                      </p:cBhvr>
                                      <p:to>
                                        <p:strVal val="visible"/>
                                      </p:to>
                                    </p:set>
                                    <p:animEffect transition="in" filter="fade">
                                      <p:cBhvr>
                                        <p:cTn id="225" dur="500"/>
                                        <p:tgtEl>
                                          <p:spTgt spid="212"/>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250"/>
                                        </p:tgtEl>
                                        <p:attrNameLst>
                                          <p:attrName>style.visibility</p:attrName>
                                        </p:attrNameLst>
                                      </p:cBhvr>
                                      <p:to>
                                        <p:strVal val="visible"/>
                                      </p:to>
                                    </p:set>
                                    <p:animEffect transition="in" filter="fade">
                                      <p:cBhvr>
                                        <p:cTn id="230" dur="10"/>
                                        <p:tgtEl>
                                          <p:spTgt spid="250"/>
                                        </p:tgtEl>
                                      </p:cBhvr>
                                    </p:animEffect>
                                  </p:childTnLst>
                                </p:cTn>
                              </p:par>
                              <p:par>
                                <p:cTn id="231" presetID="10" presetClass="exit" presetSubtype="0" fill="hold" nodeType="withEffect">
                                  <p:stCondLst>
                                    <p:cond delay="0"/>
                                  </p:stCondLst>
                                  <p:childTnLst>
                                    <p:animEffect transition="out" filter="fade">
                                      <p:cBhvr>
                                        <p:cTn id="232" dur="10"/>
                                        <p:tgtEl>
                                          <p:spTgt spid="250"/>
                                        </p:tgtEl>
                                      </p:cBhvr>
                                    </p:animEffect>
                                    <p:set>
                                      <p:cBhvr>
                                        <p:cTn id="233" dur="1" fill="hold">
                                          <p:stCondLst>
                                            <p:cond delay="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p:bldP spid="152" grpId="0"/>
      <p:bldP spid="153" grpId="0"/>
      <p:bldP spid="154" grpId="0"/>
      <p:bldP spid="2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53652" y="3739223"/>
            <a:ext cx="7442464" cy="802284"/>
            <a:chOff x="844127" y="2300948"/>
            <a:chExt cx="7442464" cy="802284"/>
          </a:xfrm>
        </p:grpSpPr>
        <p:pic>
          <p:nvPicPr>
            <p:cNvPr id="5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Multiply 51"/>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3" name="Multiply 52"/>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4" name="Multiply 53"/>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5" name="Multiply 54"/>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6" name="Multiply 55"/>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5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2" name="Picture 3"/>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53652" y="3999473"/>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Group 62"/>
          <p:cNvGrpSpPr/>
          <p:nvPr/>
        </p:nvGrpSpPr>
        <p:grpSpPr>
          <a:xfrm>
            <a:off x="9525" y="4656557"/>
            <a:ext cx="9144000" cy="338494"/>
            <a:chOff x="0" y="3180182"/>
            <a:chExt cx="9144000" cy="338494"/>
          </a:xfrm>
        </p:grpSpPr>
        <p:cxnSp>
          <p:nvCxnSpPr>
            <p:cNvPr id="64" name="Straight Arrow Connector 63"/>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Communication and shared metrics and goals - driving business value</a:t>
              </a:r>
              <a:endParaRPr lang="en-US" sz="1400" b="1" dirty="0">
                <a:solidFill>
                  <a:schemeClr val="bg1"/>
                </a:solidFill>
              </a:endParaRPr>
            </a:p>
          </p:txBody>
        </p:sp>
      </p:grpSp>
      <p:grpSp>
        <p:nvGrpSpPr>
          <p:cNvPr id="66" name="Group 65"/>
          <p:cNvGrpSpPr/>
          <p:nvPr/>
        </p:nvGrpSpPr>
        <p:grpSpPr>
          <a:xfrm>
            <a:off x="0" y="5068335"/>
            <a:ext cx="9144000" cy="338494"/>
            <a:chOff x="-9525" y="3568147"/>
            <a:chExt cx="9144000" cy="338494"/>
          </a:xfrm>
        </p:grpSpPr>
        <p:cxnSp>
          <p:nvCxnSpPr>
            <p:cNvPr id="67" name="Straight Arrow Connector 66"/>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Collaboration and Continuous Feedback</a:t>
              </a:r>
              <a:endParaRPr lang="en-US" sz="1400" b="1" dirty="0">
                <a:solidFill>
                  <a:schemeClr val="bg1"/>
                </a:solidFill>
              </a:endParaRPr>
            </a:p>
          </p:txBody>
        </p:sp>
      </p:grpSp>
      <p:grpSp>
        <p:nvGrpSpPr>
          <p:cNvPr id="69" name="Group 68"/>
          <p:cNvGrpSpPr/>
          <p:nvPr/>
        </p:nvGrpSpPr>
        <p:grpSpPr>
          <a:xfrm>
            <a:off x="15903" y="5480112"/>
            <a:ext cx="9144000" cy="338494"/>
            <a:chOff x="6378" y="3956112"/>
            <a:chExt cx="9144000" cy="338494"/>
          </a:xfrm>
        </p:grpSpPr>
        <p:cxnSp>
          <p:nvCxnSpPr>
            <p:cNvPr id="70" name="Straight Arrow Connector 69"/>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Technology toolset enabling DevOps</a:t>
              </a:r>
              <a:endParaRPr lang="en-US" sz="1400" b="1" dirty="0">
                <a:solidFill>
                  <a:schemeClr val="bg1"/>
                </a:solidFill>
              </a:endParaRPr>
            </a:p>
          </p:txBody>
        </p:sp>
      </p:grpSp>
      <p:sp>
        <p:nvSpPr>
          <p:cNvPr id="72" name="Title 1"/>
          <p:cNvSpPr txBox="1">
            <a:spLocks/>
          </p:cNvSpPr>
          <p:nvPr/>
        </p:nvSpPr>
        <p:spPr bwMode="gray">
          <a:xfrm>
            <a:off x="335872" y="510163"/>
            <a:ext cx="8229600" cy="35661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4000" b="1" kern="1200" cap="none">
                <a:solidFill>
                  <a:schemeClr val="accent1"/>
                </a:solidFill>
                <a:latin typeface="+mj-lt"/>
                <a:ea typeface="+mj-ea"/>
                <a:cs typeface="+mj-cs"/>
              </a:defRPr>
            </a:lvl1pPr>
          </a:lstStyle>
          <a:p>
            <a:r>
              <a:rPr lang="en-US" dirty="0" smtClean="0"/>
              <a:t>DevOps Transforms People, Process AND Technology</a:t>
            </a:r>
            <a:endParaRPr lang="en-US" dirty="0"/>
          </a:p>
        </p:txBody>
      </p:sp>
      <p:grpSp>
        <p:nvGrpSpPr>
          <p:cNvPr id="73" name="Group 72"/>
          <p:cNvGrpSpPr/>
          <p:nvPr/>
        </p:nvGrpSpPr>
        <p:grpSpPr>
          <a:xfrm>
            <a:off x="914982" y="3608870"/>
            <a:ext cx="7224371" cy="223028"/>
            <a:chOff x="1371118" y="2129580"/>
            <a:chExt cx="6236037" cy="161925"/>
          </a:xfrm>
        </p:grpSpPr>
        <p:cxnSp>
          <p:nvCxnSpPr>
            <p:cNvPr id="74" name="Straight Arrow Connector 73"/>
            <p:cNvCxnSpPr/>
            <p:nvPr/>
          </p:nvCxnSpPr>
          <p:spPr>
            <a:xfrm>
              <a:off x="1371118" y="2238639"/>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&amp; STABILITY</a:t>
              </a:r>
            </a:p>
          </p:txBody>
        </p:sp>
      </p:grpSp>
      <p:grpSp>
        <p:nvGrpSpPr>
          <p:cNvPr id="76" name="Group 75"/>
          <p:cNvGrpSpPr/>
          <p:nvPr/>
        </p:nvGrpSpPr>
        <p:grpSpPr>
          <a:xfrm>
            <a:off x="8254845" y="3676713"/>
            <a:ext cx="589566" cy="514879"/>
            <a:chOff x="8434271" y="2733514"/>
            <a:chExt cx="589566" cy="514879"/>
          </a:xfrm>
        </p:grpSpPr>
        <p:pic>
          <p:nvPicPr>
            <p:cNvPr id="77" name="Picture 76" descr="Thought_Leadership_2_customer_experience_v1.eps"/>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78" name="Rounded Rectangle 7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72" y="3504739"/>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 name="Group 79"/>
          <p:cNvGrpSpPr/>
          <p:nvPr/>
        </p:nvGrpSpPr>
        <p:grpSpPr>
          <a:xfrm>
            <a:off x="5604603" y="2673102"/>
            <a:ext cx="1371994" cy="810245"/>
            <a:chOff x="7029740" y="1913022"/>
            <a:chExt cx="1371994" cy="810245"/>
          </a:xfrm>
        </p:grpSpPr>
        <p:sp>
          <p:nvSpPr>
            <p:cNvPr id="81" name="Rectangle 8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82" name="Picture 81"/>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83" name="Group 82"/>
          <p:cNvGrpSpPr/>
          <p:nvPr/>
        </p:nvGrpSpPr>
        <p:grpSpPr>
          <a:xfrm>
            <a:off x="2156844" y="2673102"/>
            <a:ext cx="1475793" cy="810245"/>
            <a:chOff x="628650" y="1913022"/>
            <a:chExt cx="1475793" cy="810245"/>
          </a:xfrm>
        </p:grpSpPr>
        <p:sp>
          <p:nvSpPr>
            <p:cNvPr id="84" name="Rectangle 8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85" name="Picture 84"/>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32124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1250"/>
                                        <p:tgtEl>
                                          <p:spTgt spid="62"/>
                                        </p:tgtEl>
                                      </p:cBhvr>
                                    </p:animEffect>
                                  </p:childTnLst>
                                </p:cTn>
                              </p:par>
                              <p:par>
                                <p:cTn id="8" presetID="22" presetClass="exit" presetSubtype="8" fill="hold" nodeType="withEffect">
                                  <p:stCondLst>
                                    <p:cond delay="0"/>
                                  </p:stCondLst>
                                  <p:childTnLst>
                                    <p:animEffect transition="out" filter="wipe(left)">
                                      <p:cBhvr>
                                        <p:cTn id="9" dur="1250"/>
                                        <p:tgtEl>
                                          <p:spTgt spid="50"/>
                                        </p:tgtEl>
                                      </p:cBhvr>
                                    </p:animEffect>
                                    <p:set>
                                      <p:cBhvr>
                                        <p:cTn id="10" dur="1" fill="hold">
                                          <p:stCondLst>
                                            <p:cond delay="1249"/>
                                          </p:stCondLst>
                                        </p:cTn>
                                        <p:tgtEl>
                                          <p:spTgt spid="5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arn(outVertical)">
                                      <p:cBhvr>
                                        <p:cTn id="17" dur="500"/>
                                        <p:tgtEl>
                                          <p:spTgt spid="63"/>
                                        </p:tgtEl>
                                      </p:cBhvr>
                                    </p:animEffect>
                                  </p:childTnLst>
                                </p:cTn>
                              </p:par>
                              <p:par>
                                <p:cTn id="18" presetID="16" presetClass="entr" presetSubtype="37" fill="hold" nodeType="with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barn(outVertical)">
                                      <p:cBhvr>
                                        <p:cTn id="20" dur="500"/>
                                        <p:tgtEl>
                                          <p:spTgt spid="66"/>
                                        </p:tgtEl>
                                      </p:cBhvr>
                                    </p:animEffect>
                                  </p:childTnLst>
                                </p:cTn>
                              </p:par>
                              <p:par>
                                <p:cTn id="21" presetID="16" presetClass="entr" presetSubtype="37" fill="hold" nodeType="withEffect">
                                  <p:stCondLst>
                                    <p:cond delay="750"/>
                                  </p:stCondLst>
                                  <p:childTnLst>
                                    <p:set>
                                      <p:cBhvr>
                                        <p:cTn id="22" dur="1" fill="hold">
                                          <p:stCondLst>
                                            <p:cond delay="0"/>
                                          </p:stCondLst>
                                        </p:cTn>
                                        <p:tgtEl>
                                          <p:spTgt spid="69"/>
                                        </p:tgtEl>
                                        <p:attrNameLst>
                                          <p:attrName>style.visibility</p:attrName>
                                        </p:attrNameLst>
                                      </p:cBhvr>
                                      <p:to>
                                        <p:strVal val="visible"/>
                                      </p:to>
                                    </p:set>
                                    <p:animEffect transition="in" filter="barn(outVertical)">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17</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application release processes</a:t>
            </a:r>
          </a:p>
          <a:p>
            <a:pPr>
              <a:spcBef>
                <a:spcPts val="0"/>
              </a:spcBef>
            </a:pPr>
            <a:r>
              <a:rPr lang="en-US" dirty="0"/>
              <a:t>Enable more frequent releases and reduce risk of failure</a:t>
            </a:r>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25</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smtClean="0">
                <a:solidFill>
                  <a:schemeClr val="tx1"/>
                </a:solidFill>
              </a:rPr>
              <a:t>Delivery</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3223784" y="1421246"/>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2068756" y="2255918"/>
            <a:ext cx="1097897" cy="884811"/>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p:cNvSpPr>
          <p:nvPr/>
        </p:nvSpPr>
        <p:spPr bwMode="gray">
          <a:xfrm>
            <a:off x="3038475" y="299245"/>
            <a:ext cx="3073019"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 Technology Tools</a:t>
            </a:r>
            <a:endParaRPr lang="en-US" dirty="0"/>
          </a:p>
        </p:txBody>
      </p:sp>
      <p:grpSp>
        <p:nvGrpSpPr>
          <p:cNvPr id="102" name="Group 101"/>
          <p:cNvGrpSpPr/>
          <p:nvPr/>
        </p:nvGrpSpPr>
        <p:grpSpPr>
          <a:xfrm>
            <a:off x="1277120" y="3960830"/>
            <a:ext cx="377392" cy="448901"/>
            <a:chOff x="2107491" y="2504048"/>
            <a:chExt cx="377392" cy="336676"/>
          </a:xfrm>
        </p:grpSpPr>
        <p:sp>
          <p:nvSpPr>
            <p:cNvPr id="103" name="Rounded Rectangle 102"/>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104" name="Group 103"/>
            <p:cNvGrpSpPr/>
            <p:nvPr/>
          </p:nvGrpSpPr>
          <p:grpSpPr>
            <a:xfrm>
              <a:off x="2139255" y="2562511"/>
              <a:ext cx="314998" cy="216115"/>
              <a:chOff x="8358627" y="1279038"/>
              <a:chExt cx="866716" cy="594642"/>
            </a:xfrm>
          </p:grpSpPr>
          <p:pic>
            <p:nvPicPr>
              <p:cNvPr id="105"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7" name="Group 106"/>
          <p:cNvGrpSpPr/>
          <p:nvPr/>
        </p:nvGrpSpPr>
        <p:grpSpPr>
          <a:xfrm>
            <a:off x="844834" y="3664698"/>
            <a:ext cx="377392" cy="448901"/>
            <a:chOff x="894650" y="3207116"/>
            <a:chExt cx="377392" cy="336676"/>
          </a:xfrm>
          <a:solidFill>
            <a:schemeClr val="bg1"/>
          </a:solidFill>
        </p:grpSpPr>
        <p:sp>
          <p:nvSpPr>
            <p:cNvPr id="108" name="Rounded Rectangle 107"/>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9" name="Picture 108"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0" name="Group 109"/>
          <p:cNvGrpSpPr/>
          <p:nvPr/>
        </p:nvGrpSpPr>
        <p:grpSpPr>
          <a:xfrm>
            <a:off x="1331708" y="5350493"/>
            <a:ext cx="6171764" cy="276223"/>
            <a:chOff x="1343771" y="3908689"/>
            <a:chExt cx="6171764" cy="207167"/>
          </a:xfrm>
        </p:grpSpPr>
        <p:cxnSp>
          <p:nvCxnSpPr>
            <p:cNvPr id="111" name="Straight Arrow Connector 110"/>
            <p:cNvCxnSpPr>
              <a:stCxn id="118"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4" name="Group 113"/>
          <p:cNvGrpSpPr/>
          <p:nvPr/>
        </p:nvGrpSpPr>
        <p:grpSpPr>
          <a:xfrm>
            <a:off x="2464104" y="4553913"/>
            <a:ext cx="2041315" cy="907039"/>
            <a:chOff x="573545" y="2774461"/>
            <a:chExt cx="8006156" cy="981014"/>
          </a:xfrm>
          <a:solidFill>
            <a:schemeClr val="accent3">
              <a:lumMod val="50000"/>
            </a:schemeClr>
          </a:solidFill>
        </p:grpSpPr>
        <p:sp>
          <p:nvSpPr>
            <p:cNvPr id="115" name="Rectangle 114"/>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116" name="Trapezoid 11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17" name="Group 116"/>
          <p:cNvGrpSpPr/>
          <p:nvPr/>
        </p:nvGrpSpPr>
        <p:grpSpPr>
          <a:xfrm>
            <a:off x="201570" y="4553913"/>
            <a:ext cx="2041315" cy="907039"/>
            <a:chOff x="573545" y="2774461"/>
            <a:chExt cx="8006156" cy="981014"/>
          </a:xfrm>
          <a:solidFill>
            <a:schemeClr val="accent3">
              <a:lumMod val="50000"/>
            </a:schemeClr>
          </a:solidFill>
        </p:grpSpPr>
        <p:sp>
          <p:nvSpPr>
            <p:cNvPr id="118" name="Rectangle 117"/>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119" name="Trapezoid 11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0" name="Group 119"/>
          <p:cNvGrpSpPr/>
          <p:nvPr/>
        </p:nvGrpSpPr>
        <p:grpSpPr>
          <a:xfrm>
            <a:off x="6989171" y="4553905"/>
            <a:ext cx="2041315" cy="934698"/>
            <a:chOff x="573545" y="2774461"/>
            <a:chExt cx="8006156" cy="1010932"/>
          </a:xfrm>
          <a:solidFill>
            <a:schemeClr val="accent3">
              <a:lumMod val="50000"/>
            </a:schemeClr>
          </a:solidFill>
        </p:grpSpPr>
        <p:sp>
          <p:nvSpPr>
            <p:cNvPr id="121" name="Rectangle 120"/>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122" name="Trapezoid 1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3" name="Group 122"/>
          <p:cNvGrpSpPr/>
          <p:nvPr/>
        </p:nvGrpSpPr>
        <p:grpSpPr>
          <a:xfrm>
            <a:off x="4726638" y="4553913"/>
            <a:ext cx="2041315" cy="907039"/>
            <a:chOff x="573545" y="2774461"/>
            <a:chExt cx="8006156" cy="981014"/>
          </a:xfrm>
          <a:solidFill>
            <a:schemeClr val="accent3">
              <a:lumMod val="50000"/>
            </a:schemeClr>
          </a:solidFill>
        </p:grpSpPr>
        <p:sp>
          <p:nvSpPr>
            <p:cNvPr id="124" name="Rectangle 123"/>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125" name="Trapezoid 1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6" name="Group 125"/>
          <p:cNvGrpSpPr/>
          <p:nvPr/>
        </p:nvGrpSpPr>
        <p:grpSpPr>
          <a:xfrm>
            <a:off x="8233257" y="3574603"/>
            <a:ext cx="589566" cy="686505"/>
            <a:chOff x="8434271" y="2733514"/>
            <a:chExt cx="589566" cy="514879"/>
          </a:xfrm>
        </p:grpSpPr>
        <p:pic>
          <p:nvPicPr>
            <p:cNvPr id="127" name="Picture 126" descr="Thought_Leadership_2_customer_experience_v1.eps"/>
            <p:cNvPicPr>
              <a:picLocks noChangeAspect="1"/>
            </p:cNvPicPr>
            <p:nvPr/>
          </p:nvPicPr>
          <p:blipFill rotWithShape="1">
            <a:blip r:embed="rId6">
              <a:biLevel thresh="75000"/>
            </a:blip>
            <a:srcRect l="29565" t="44740" r="23313"/>
            <a:stretch/>
          </p:blipFill>
          <p:spPr>
            <a:xfrm>
              <a:off x="8593882" y="2929086"/>
              <a:ext cx="271345" cy="319307"/>
            </a:xfrm>
            <a:prstGeom prst="rect">
              <a:avLst/>
            </a:prstGeom>
          </p:spPr>
        </p:pic>
        <p:sp>
          <p:nvSpPr>
            <p:cNvPr id="128" name="Rounded Rectangle 12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cs typeface="Arial" pitchFamily="34" charset="0"/>
                </a:rPr>
                <a:t>Customer</a:t>
              </a:r>
            </a:p>
            <a:p>
              <a:pPr algn="ctr">
                <a:lnSpc>
                  <a:spcPct val="70000"/>
                </a:lnSpc>
              </a:pPr>
              <a:r>
                <a:rPr lang="en-US" sz="900" dirty="0" smtClean="0">
                  <a:cs typeface="Arial" pitchFamily="34" charset="0"/>
                </a:rPr>
                <a:t>Experience</a:t>
              </a:r>
              <a:endParaRPr lang="en-US" sz="1000" dirty="0">
                <a:cs typeface="Arial" pitchFamily="34" charset="0"/>
              </a:endParaRPr>
            </a:p>
          </p:txBody>
        </p:sp>
      </p:grpSp>
      <p:grpSp>
        <p:nvGrpSpPr>
          <p:cNvPr id="129" name="Group 128"/>
          <p:cNvGrpSpPr/>
          <p:nvPr/>
        </p:nvGrpSpPr>
        <p:grpSpPr>
          <a:xfrm>
            <a:off x="7335277" y="4559387"/>
            <a:ext cx="796878" cy="163177"/>
            <a:chOff x="5832095" y="3227901"/>
            <a:chExt cx="796878" cy="122383"/>
          </a:xfrm>
        </p:grpSpPr>
        <p:pic>
          <p:nvPicPr>
            <p:cNvPr id="130" name="Picture 1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31" name="Rounded Rectangle 130"/>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132" name="Group 131"/>
          <p:cNvGrpSpPr/>
          <p:nvPr/>
        </p:nvGrpSpPr>
        <p:grpSpPr>
          <a:xfrm>
            <a:off x="544412" y="4555360"/>
            <a:ext cx="643771" cy="163179"/>
            <a:chOff x="601600" y="3224882"/>
            <a:chExt cx="643771" cy="122384"/>
          </a:xfrm>
        </p:grpSpPr>
        <p:pic>
          <p:nvPicPr>
            <p:cNvPr id="133" name="Picture 13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134" name="Rounded Rectangle 133"/>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135" name="Group 134"/>
          <p:cNvGrpSpPr/>
          <p:nvPr/>
        </p:nvGrpSpPr>
        <p:grpSpPr>
          <a:xfrm>
            <a:off x="1198385" y="4551651"/>
            <a:ext cx="403581" cy="178645"/>
            <a:chOff x="995839" y="3227901"/>
            <a:chExt cx="403581" cy="133984"/>
          </a:xfrm>
        </p:grpSpPr>
        <p:pic>
          <p:nvPicPr>
            <p:cNvPr id="136" name="Picture 1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137" name="Rounded Rectangle 136"/>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138" name="Group 137"/>
          <p:cNvGrpSpPr/>
          <p:nvPr/>
        </p:nvGrpSpPr>
        <p:grpSpPr>
          <a:xfrm>
            <a:off x="1634803" y="4559387"/>
            <a:ext cx="288880" cy="163177"/>
            <a:chOff x="1432258" y="3227901"/>
            <a:chExt cx="288880" cy="122383"/>
          </a:xfrm>
        </p:grpSpPr>
        <p:pic>
          <p:nvPicPr>
            <p:cNvPr id="139" name="Picture 1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140" name="Rounded Rectangle 139"/>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141" name="Group 140"/>
          <p:cNvGrpSpPr/>
          <p:nvPr/>
        </p:nvGrpSpPr>
        <p:grpSpPr>
          <a:xfrm>
            <a:off x="3728567" y="4549713"/>
            <a:ext cx="433732" cy="182524"/>
            <a:chOff x="2863104" y="3227901"/>
            <a:chExt cx="433732" cy="136893"/>
          </a:xfrm>
        </p:grpSpPr>
        <p:pic>
          <p:nvPicPr>
            <p:cNvPr id="142" name="Picture 1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143" name="Rounded Rectangle 142"/>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144" name="Group 143"/>
          <p:cNvGrpSpPr/>
          <p:nvPr/>
        </p:nvGrpSpPr>
        <p:grpSpPr>
          <a:xfrm>
            <a:off x="2731138" y="4559387"/>
            <a:ext cx="903920" cy="163177"/>
            <a:chOff x="3318988" y="3227901"/>
            <a:chExt cx="779009" cy="122383"/>
          </a:xfrm>
        </p:grpSpPr>
        <p:pic>
          <p:nvPicPr>
            <p:cNvPr id="145" name="Picture 144"/>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146" name="Rounded Rectangle 145"/>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147" name="Group 146"/>
          <p:cNvGrpSpPr/>
          <p:nvPr/>
        </p:nvGrpSpPr>
        <p:grpSpPr>
          <a:xfrm>
            <a:off x="4858253" y="4559387"/>
            <a:ext cx="854200" cy="163177"/>
            <a:chOff x="5175432" y="3227901"/>
            <a:chExt cx="575532" cy="122383"/>
          </a:xfrm>
        </p:grpSpPr>
        <p:pic>
          <p:nvPicPr>
            <p:cNvPr id="148" name="Picture 1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149" name="Rounded Rectangle 148"/>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150" name="Group 149"/>
          <p:cNvGrpSpPr/>
          <p:nvPr/>
        </p:nvGrpSpPr>
        <p:grpSpPr>
          <a:xfrm>
            <a:off x="5793585" y="4559387"/>
            <a:ext cx="558141" cy="163177"/>
            <a:chOff x="5832095" y="3227901"/>
            <a:chExt cx="558141" cy="122383"/>
          </a:xfrm>
        </p:grpSpPr>
        <p:pic>
          <p:nvPicPr>
            <p:cNvPr id="151" name="Picture 15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52" name="Rounded Rectangle 15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153" name="Group 152"/>
          <p:cNvGrpSpPr/>
          <p:nvPr/>
        </p:nvGrpSpPr>
        <p:grpSpPr>
          <a:xfrm>
            <a:off x="520591" y="4832228"/>
            <a:ext cx="7153482" cy="255321"/>
            <a:chOff x="513246" y="3210938"/>
            <a:chExt cx="7787991" cy="315204"/>
          </a:xfrm>
        </p:grpSpPr>
        <p:cxnSp>
          <p:nvCxnSpPr>
            <p:cNvPr id="154" name="Straight Arrow Connector 153"/>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3524345" y="4088036"/>
            <a:ext cx="530404" cy="333211"/>
            <a:chOff x="6334014" y="3225841"/>
            <a:chExt cx="530404" cy="249908"/>
          </a:xfrm>
        </p:grpSpPr>
        <p:sp>
          <p:nvSpPr>
            <p:cNvPr id="157" name="Rounded Rectangle 156"/>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8" name="Picture 157"/>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159" name="Group 158"/>
          <p:cNvGrpSpPr/>
          <p:nvPr/>
        </p:nvGrpSpPr>
        <p:grpSpPr>
          <a:xfrm>
            <a:off x="4097332" y="3986743"/>
            <a:ext cx="377392" cy="448901"/>
            <a:chOff x="5770222" y="3186593"/>
            <a:chExt cx="377392" cy="336676"/>
          </a:xfrm>
        </p:grpSpPr>
        <p:sp>
          <p:nvSpPr>
            <p:cNvPr id="160" name="Rounded Rectangle 159"/>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1" name="Picture 16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2" name="Group 161"/>
          <p:cNvGrpSpPr/>
          <p:nvPr/>
        </p:nvGrpSpPr>
        <p:grpSpPr>
          <a:xfrm>
            <a:off x="5079257" y="3967683"/>
            <a:ext cx="377392" cy="448901"/>
            <a:chOff x="3719276" y="3180584"/>
            <a:chExt cx="377392" cy="336676"/>
          </a:xfrm>
          <a:solidFill>
            <a:schemeClr val="bg1"/>
          </a:solidFill>
        </p:grpSpPr>
        <p:sp>
          <p:nvSpPr>
            <p:cNvPr id="163" name="Rounded Rectangle 162"/>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4"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165" name="Group 164"/>
          <p:cNvGrpSpPr/>
          <p:nvPr/>
        </p:nvGrpSpPr>
        <p:grpSpPr>
          <a:xfrm>
            <a:off x="1695783" y="3959702"/>
            <a:ext cx="377392" cy="448901"/>
            <a:chOff x="1383585" y="3218296"/>
            <a:chExt cx="377392" cy="336676"/>
          </a:xfrm>
        </p:grpSpPr>
        <p:sp>
          <p:nvSpPr>
            <p:cNvPr id="166" name="Rounded Rectangle 165"/>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7"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8" name="Group 167"/>
          <p:cNvGrpSpPr/>
          <p:nvPr/>
        </p:nvGrpSpPr>
        <p:grpSpPr>
          <a:xfrm>
            <a:off x="646451" y="4162761"/>
            <a:ext cx="591227" cy="239357"/>
            <a:chOff x="1768299" y="3375454"/>
            <a:chExt cx="591227" cy="179518"/>
          </a:xfrm>
        </p:grpSpPr>
        <p:sp>
          <p:nvSpPr>
            <p:cNvPr id="169" name="Rounded Rectangle 168"/>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0" name="Picture 1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171" name="Group 170"/>
          <p:cNvGrpSpPr/>
          <p:nvPr/>
        </p:nvGrpSpPr>
        <p:grpSpPr>
          <a:xfrm>
            <a:off x="5527388" y="4177227"/>
            <a:ext cx="534252" cy="239357"/>
            <a:chOff x="5030970" y="3271565"/>
            <a:chExt cx="534252" cy="179518"/>
          </a:xfrm>
        </p:grpSpPr>
        <p:sp>
          <p:nvSpPr>
            <p:cNvPr id="172" name="Rounded Rectangle 171"/>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3"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4" name="Group 173"/>
          <p:cNvGrpSpPr/>
          <p:nvPr/>
        </p:nvGrpSpPr>
        <p:grpSpPr>
          <a:xfrm>
            <a:off x="7064191" y="4177227"/>
            <a:ext cx="534252" cy="239357"/>
            <a:chOff x="4491712" y="3127124"/>
            <a:chExt cx="534252" cy="179518"/>
          </a:xfrm>
        </p:grpSpPr>
        <p:sp>
          <p:nvSpPr>
            <p:cNvPr id="175" name="Rounded Rectangle 174"/>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6" name="Picture 17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177" name="Group 176"/>
          <p:cNvGrpSpPr/>
          <p:nvPr/>
        </p:nvGrpSpPr>
        <p:grpSpPr>
          <a:xfrm>
            <a:off x="2110395" y="4080216"/>
            <a:ext cx="707416" cy="333211"/>
            <a:chOff x="2028010" y="3109785"/>
            <a:chExt cx="707416" cy="249908"/>
          </a:xfrm>
          <a:solidFill>
            <a:schemeClr val="bg1"/>
          </a:solidFill>
        </p:grpSpPr>
        <p:sp>
          <p:nvSpPr>
            <p:cNvPr id="178" name="Rounded Rectangle 177"/>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179"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180" name="Group 179"/>
          <p:cNvGrpSpPr/>
          <p:nvPr/>
        </p:nvGrpSpPr>
        <p:grpSpPr>
          <a:xfrm>
            <a:off x="2856047" y="4166089"/>
            <a:ext cx="622952" cy="239357"/>
            <a:chOff x="3575563" y="172209"/>
            <a:chExt cx="622952" cy="179518"/>
          </a:xfrm>
          <a:solidFill>
            <a:schemeClr val="bg1"/>
          </a:solidFill>
        </p:grpSpPr>
        <p:sp>
          <p:nvSpPr>
            <p:cNvPr id="181" name="Rounded Rectangle 180"/>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2"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83" name="Group 182"/>
          <p:cNvGrpSpPr/>
          <p:nvPr/>
        </p:nvGrpSpPr>
        <p:grpSpPr>
          <a:xfrm>
            <a:off x="6119680" y="4177227"/>
            <a:ext cx="692667" cy="239357"/>
            <a:chOff x="3715082" y="324609"/>
            <a:chExt cx="692667" cy="179518"/>
          </a:xfrm>
        </p:grpSpPr>
        <p:sp>
          <p:nvSpPr>
            <p:cNvPr id="184" name="Rounded Rectangle 183"/>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5"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6" name="Group 185"/>
          <p:cNvGrpSpPr/>
          <p:nvPr/>
        </p:nvGrpSpPr>
        <p:grpSpPr>
          <a:xfrm>
            <a:off x="118086" y="2999720"/>
            <a:ext cx="853334" cy="1522179"/>
            <a:chOff x="130149" y="2266978"/>
            <a:chExt cx="853334" cy="1141634"/>
          </a:xfrm>
          <a:solidFill>
            <a:schemeClr val="accent3">
              <a:lumMod val="60000"/>
              <a:lumOff val="40000"/>
            </a:schemeClr>
          </a:solidFill>
        </p:grpSpPr>
        <p:sp>
          <p:nvSpPr>
            <p:cNvPr id="187" name="Rounded Rectangle 186"/>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88" name="Rounded Rectangle 187"/>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89" name="Straight Arrow Connector 188"/>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90" name="Rounded Rectangle 189"/>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91" name="Group 190"/>
          <p:cNvGrpSpPr/>
          <p:nvPr/>
        </p:nvGrpSpPr>
        <p:grpSpPr>
          <a:xfrm>
            <a:off x="280138" y="3975679"/>
            <a:ext cx="1691517" cy="1154900"/>
            <a:chOff x="292201" y="2998945"/>
            <a:chExt cx="1691517" cy="866175"/>
          </a:xfrm>
          <a:solidFill>
            <a:schemeClr val="accent3">
              <a:lumMod val="60000"/>
              <a:lumOff val="40000"/>
            </a:schemeClr>
          </a:solidFill>
        </p:grpSpPr>
        <p:cxnSp>
          <p:nvCxnSpPr>
            <p:cNvPr id="192" name="Elbow Connector 191"/>
            <p:cNvCxnSpPr>
              <a:stCxn id="188" idx="2"/>
              <a:endCxn id="195"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3" name="Rounded Rectangle 192"/>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94" name="Rounded Rectangle 193"/>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95" name="Rounded Rectangle 194"/>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96" name="Group 195"/>
          <p:cNvGrpSpPr/>
          <p:nvPr/>
        </p:nvGrpSpPr>
        <p:grpSpPr>
          <a:xfrm>
            <a:off x="1975990" y="4793958"/>
            <a:ext cx="2341693" cy="336619"/>
            <a:chOff x="1871034" y="3612656"/>
            <a:chExt cx="2341693" cy="252464"/>
          </a:xfrm>
          <a:solidFill>
            <a:schemeClr val="accent3">
              <a:lumMod val="60000"/>
              <a:lumOff val="40000"/>
            </a:schemeClr>
          </a:solidFill>
        </p:grpSpPr>
        <p:cxnSp>
          <p:nvCxnSpPr>
            <p:cNvPr id="197" name="Straight Connector 196"/>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98" name="Rounded Rectangle 197"/>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99" name="Rounded Rectangle 198"/>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200" name="Rounded Rectangle 199"/>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201" name="Group 200"/>
          <p:cNvGrpSpPr/>
          <p:nvPr/>
        </p:nvGrpSpPr>
        <p:grpSpPr>
          <a:xfrm>
            <a:off x="4317683" y="4793958"/>
            <a:ext cx="2186327" cy="336619"/>
            <a:chOff x="4329745" y="3612656"/>
            <a:chExt cx="2186327" cy="252464"/>
          </a:xfrm>
          <a:solidFill>
            <a:schemeClr val="accent3">
              <a:lumMod val="60000"/>
              <a:lumOff val="40000"/>
            </a:schemeClr>
          </a:solidFill>
        </p:grpSpPr>
        <p:cxnSp>
          <p:nvCxnSpPr>
            <p:cNvPr id="202" name="Straight Connector 201"/>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03" name="Rounded Rectangle 202"/>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204" name="Rounded Rectangle 203"/>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205" name="Group 204"/>
          <p:cNvGrpSpPr/>
          <p:nvPr/>
        </p:nvGrpSpPr>
        <p:grpSpPr>
          <a:xfrm>
            <a:off x="6412572" y="4416050"/>
            <a:ext cx="2119767" cy="714532"/>
            <a:chOff x="6424635" y="3329222"/>
            <a:chExt cx="2119767" cy="535898"/>
          </a:xfrm>
          <a:solidFill>
            <a:schemeClr val="accent3">
              <a:lumMod val="60000"/>
              <a:lumOff val="40000"/>
            </a:schemeClr>
          </a:solidFill>
        </p:grpSpPr>
        <p:sp>
          <p:nvSpPr>
            <p:cNvPr id="206" name="Rounded Rectangle 205"/>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207" name="Straight Connector 206"/>
            <p:cNvCxnSpPr>
              <a:stCxn id="203" idx="3"/>
              <a:endCxn id="206"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208" name="Group 207"/>
          <p:cNvGrpSpPr/>
          <p:nvPr/>
        </p:nvGrpSpPr>
        <p:grpSpPr>
          <a:xfrm>
            <a:off x="6649282" y="4644141"/>
            <a:ext cx="459435" cy="614745"/>
            <a:chOff x="2514600" y="2209801"/>
            <a:chExt cx="2287446" cy="2295531"/>
          </a:xfrm>
          <a:solidFill>
            <a:srgbClr val="FFFFFF">
              <a:alpha val="60000"/>
            </a:srgbClr>
          </a:solidFill>
        </p:grpSpPr>
        <p:sp>
          <p:nvSpPr>
            <p:cNvPr id="209" name="Circular Arrow 20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0" name="Circular Arrow 20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1" name="Circular Arrow 21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2" name="Circular Arrow 21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3" name="Group 212"/>
          <p:cNvGrpSpPr/>
          <p:nvPr/>
        </p:nvGrpSpPr>
        <p:grpSpPr>
          <a:xfrm>
            <a:off x="6755776" y="4786634"/>
            <a:ext cx="246447" cy="329757"/>
            <a:chOff x="2107397" y="914400"/>
            <a:chExt cx="1645842" cy="1651659"/>
          </a:xfrm>
          <a:solidFill>
            <a:srgbClr val="FFFFFF">
              <a:alpha val="60000"/>
            </a:srgbClr>
          </a:solidFill>
        </p:grpSpPr>
        <p:sp>
          <p:nvSpPr>
            <p:cNvPr id="214" name="Circular Arrow 21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5" name="Circular Arrow 21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6" name="Circular Arrow 21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7" name="Circular Arrow 21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8" name="Group 217"/>
          <p:cNvGrpSpPr/>
          <p:nvPr/>
        </p:nvGrpSpPr>
        <p:grpSpPr>
          <a:xfrm>
            <a:off x="4384558" y="4638363"/>
            <a:ext cx="459435" cy="614745"/>
            <a:chOff x="2514600" y="2209801"/>
            <a:chExt cx="2287446" cy="2295531"/>
          </a:xfrm>
          <a:solidFill>
            <a:srgbClr val="FFFFFF">
              <a:alpha val="60000"/>
            </a:srgbClr>
          </a:solidFill>
        </p:grpSpPr>
        <p:sp>
          <p:nvSpPr>
            <p:cNvPr id="219" name="Circular Arrow 21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0" name="Circular Arrow 21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1" name="Circular Arrow 22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2" name="Circular Arrow 22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3" name="Group 222"/>
          <p:cNvGrpSpPr/>
          <p:nvPr/>
        </p:nvGrpSpPr>
        <p:grpSpPr>
          <a:xfrm>
            <a:off x="4491052" y="4780855"/>
            <a:ext cx="246447" cy="329757"/>
            <a:chOff x="2107397" y="914400"/>
            <a:chExt cx="1645842" cy="1651659"/>
          </a:xfrm>
          <a:solidFill>
            <a:srgbClr val="FFFFFF">
              <a:alpha val="60000"/>
            </a:srgbClr>
          </a:solidFill>
        </p:grpSpPr>
        <p:sp>
          <p:nvSpPr>
            <p:cNvPr id="224" name="Circular Arrow 22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5" name="Circular Arrow 22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6" name="Circular Arrow 22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7" name="Circular Arrow 22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8" name="Group 227"/>
          <p:cNvGrpSpPr/>
          <p:nvPr/>
        </p:nvGrpSpPr>
        <p:grpSpPr>
          <a:xfrm>
            <a:off x="2119880" y="4644141"/>
            <a:ext cx="459435" cy="614745"/>
            <a:chOff x="2514600" y="2209801"/>
            <a:chExt cx="2287446" cy="2295531"/>
          </a:xfrm>
          <a:solidFill>
            <a:srgbClr val="FFFFFF">
              <a:alpha val="60000"/>
            </a:srgbClr>
          </a:solidFill>
        </p:grpSpPr>
        <p:sp>
          <p:nvSpPr>
            <p:cNvPr id="229" name="Circular Arrow 22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0" name="Circular Arrow 22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1" name="Circular Arrow 23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2" name="Circular Arrow 23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3" name="Group 232"/>
          <p:cNvGrpSpPr/>
          <p:nvPr/>
        </p:nvGrpSpPr>
        <p:grpSpPr>
          <a:xfrm>
            <a:off x="2226374" y="4786634"/>
            <a:ext cx="246447" cy="329757"/>
            <a:chOff x="2107397" y="914400"/>
            <a:chExt cx="1645842" cy="1651659"/>
          </a:xfrm>
          <a:solidFill>
            <a:srgbClr val="FFFFFF">
              <a:alpha val="60000"/>
            </a:srgbClr>
          </a:solidFill>
        </p:grpSpPr>
        <p:sp>
          <p:nvSpPr>
            <p:cNvPr id="234" name="Circular Arrow 23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5" name="Circular Arrow 23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6" name="Circular Arrow 23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7" name="Circular Arrow 23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8" name="Group 237"/>
          <p:cNvGrpSpPr/>
          <p:nvPr/>
        </p:nvGrpSpPr>
        <p:grpSpPr>
          <a:xfrm>
            <a:off x="8430067" y="5279700"/>
            <a:ext cx="468292" cy="216655"/>
            <a:chOff x="8404576" y="3224303"/>
            <a:chExt cx="468292" cy="162491"/>
          </a:xfrm>
        </p:grpSpPr>
        <p:sp>
          <p:nvSpPr>
            <p:cNvPr id="239" name="Rounded Rectangle 238"/>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240" name="Picture 239"/>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241" name="Group 240"/>
          <p:cNvGrpSpPr/>
          <p:nvPr/>
        </p:nvGrpSpPr>
        <p:grpSpPr>
          <a:xfrm>
            <a:off x="1102780" y="4914735"/>
            <a:ext cx="7469994" cy="862025"/>
            <a:chOff x="1114842" y="3581868"/>
            <a:chExt cx="7469994" cy="646518"/>
          </a:xfrm>
        </p:grpSpPr>
        <p:cxnSp>
          <p:nvCxnSpPr>
            <p:cNvPr id="242" name="Elbow Connector 241"/>
            <p:cNvCxnSpPr>
              <a:stCxn id="239" idx="2"/>
              <a:endCxn id="118"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grpSp>
        <p:nvGrpSpPr>
          <p:cNvPr id="245" name="Group 244"/>
          <p:cNvGrpSpPr/>
          <p:nvPr/>
        </p:nvGrpSpPr>
        <p:grpSpPr>
          <a:xfrm>
            <a:off x="1254922" y="3678262"/>
            <a:ext cx="405548" cy="239357"/>
            <a:chOff x="1674544" y="2654020"/>
            <a:chExt cx="405548" cy="179518"/>
          </a:xfrm>
          <a:solidFill>
            <a:schemeClr val="bg1"/>
          </a:solidFill>
        </p:grpSpPr>
        <p:sp>
          <p:nvSpPr>
            <p:cNvPr id="246" name="Rounded Rectangle 245"/>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47"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248" name="Group 247"/>
          <p:cNvGrpSpPr/>
          <p:nvPr/>
        </p:nvGrpSpPr>
        <p:grpSpPr>
          <a:xfrm>
            <a:off x="4655296" y="3967818"/>
            <a:ext cx="377392" cy="448901"/>
            <a:chOff x="4667359" y="2871683"/>
            <a:chExt cx="377392" cy="336676"/>
          </a:xfrm>
        </p:grpSpPr>
        <p:sp>
          <p:nvSpPr>
            <p:cNvPr id="249" name="Rounded Rectangle 248"/>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0"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Group 250"/>
          <p:cNvGrpSpPr/>
          <p:nvPr/>
        </p:nvGrpSpPr>
        <p:grpSpPr>
          <a:xfrm>
            <a:off x="4797927" y="3665961"/>
            <a:ext cx="562660" cy="239357"/>
            <a:chOff x="5539451" y="2083294"/>
            <a:chExt cx="562660" cy="179518"/>
          </a:xfrm>
          <a:solidFill>
            <a:schemeClr val="bg1"/>
          </a:solidFill>
        </p:grpSpPr>
        <p:sp>
          <p:nvSpPr>
            <p:cNvPr id="252" name="Rounded Rectangle 251"/>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3" name="Picture 25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254" name="Group 253"/>
          <p:cNvGrpSpPr/>
          <p:nvPr/>
        </p:nvGrpSpPr>
        <p:grpSpPr>
          <a:xfrm>
            <a:off x="6273774" y="3872054"/>
            <a:ext cx="616286" cy="239357"/>
            <a:chOff x="4667359" y="2165621"/>
            <a:chExt cx="616286" cy="179518"/>
          </a:xfrm>
          <a:solidFill>
            <a:schemeClr val="tx1"/>
          </a:solidFill>
        </p:grpSpPr>
        <p:sp>
          <p:nvSpPr>
            <p:cNvPr id="255" name="Rounded Rectangle 254"/>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6" name="Picture 25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257"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8"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468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33</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9" name="table"/>
          <p:cNvPicPr>
            <a:picLocks noChangeAspect="1"/>
          </p:cNvPicPr>
          <p:nvPr/>
        </p:nvPicPr>
        <p:blipFill>
          <a:blip r:embed="rId2"/>
          <a:stretch>
            <a:fillRect/>
          </a:stretch>
        </p:blipFill>
        <p:spPr>
          <a:xfrm>
            <a:off x="1516523" y="1179837"/>
            <a:ext cx="6096000" cy="5370718"/>
          </a:xfrm>
          <a:prstGeom prst="rect">
            <a:avLst/>
          </a:prstGeom>
        </p:spPr>
      </p:pic>
      <p:pic>
        <p:nvPicPr>
          <p:cNvPr id="10" name="Picture 9"/>
          <p:cNvPicPr>
            <a:picLocks noChangeAspect="1"/>
          </p:cNvPicPr>
          <p:nvPr/>
        </p:nvPicPr>
        <p:blipFill>
          <a:blip r:embed="rId3"/>
          <a:stretch>
            <a:fillRect/>
          </a:stretch>
        </p:blipFill>
        <p:spPr>
          <a:xfrm>
            <a:off x="1211723" y="1555383"/>
            <a:ext cx="2761727" cy="1658256"/>
          </a:xfrm>
          <a:prstGeom prst="rect">
            <a:avLst/>
          </a:prstGeom>
        </p:spPr>
      </p:pic>
      <p:sp>
        <p:nvSpPr>
          <p:cNvPr id="13" name="Title 12"/>
          <p:cNvSpPr>
            <a:spLocks noGrp="1"/>
          </p:cNvSpPr>
          <p:nvPr>
            <p:ph type="title"/>
          </p:nvPr>
        </p:nvSpPr>
        <p:spPr/>
        <p:txBody>
          <a:bodyPr/>
          <a:lstStyle/>
          <a:p>
            <a:pPr algn="ctr"/>
            <a:r>
              <a:rPr lang="en-US" dirty="0" err="1" smtClean="0">
                <a:solidFill>
                  <a:schemeClr val="bg1"/>
                </a:solidFill>
              </a:rPr>
              <a:t>DevOps</a:t>
            </a:r>
            <a:r>
              <a:rPr lang="en-US" dirty="0" smtClean="0">
                <a:solidFill>
                  <a:schemeClr val="bg1"/>
                </a:solidFill>
              </a:rPr>
              <a:t> Team</a:t>
            </a:r>
            <a:endParaRPr lang="en-US" dirty="0">
              <a:solidFill>
                <a:schemeClr val="bg1"/>
              </a:solidFill>
            </a:endParaRPr>
          </a:p>
        </p:txBody>
      </p:sp>
    </p:spTree>
    <p:extLst>
      <p:ext uri="{BB962C8B-B14F-4D97-AF65-F5344CB8AC3E}">
        <p14:creationId xmlns:p14="http://schemas.microsoft.com/office/powerpoint/2010/main" val="1966415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34</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10" name="Picture 9"/>
          <p:cNvPicPr>
            <a:picLocks noChangeAspect="1"/>
          </p:cNvPicPr>
          <p:nvPr/>
        </p:nvPicPr>
        <p:blipFill>
          <a:blip r:embed="rId2"/>
          <a:stretch>
            <a:fillRect/>
          </a:stretch>
        </p:blipFill>
        <p:spPr>
          <a:xfrm>
            <a:off x="1211723" y="1555383"/>
            <a:ext cx="2761727" cy="1658256"/>
          </a:xfrm>
          <a:prstGeom prst="rect">
            <a:avLst/>
          </a:prstGeom>
        </p:spPr>
      </p:pic>
      <p:sp>
        <p:nvSpPr>
          <p:cNvPr id="2" name="Title 1"/>
          <p:cNvSpPr>
            <a:spLocks noGrp="1"/>
          </p:cNvSpPr>
          <p:nvPr>
            <p:ph type="title"/>
          </p:nvPr>
        </p:nvSpPr>
        <p:spPr/>
        <p:txBody>
          <a:bodyPr/>
          <a:lstStyle/>
          <a:p>
            <a:r>
              <a:rPr lang="en-US" dirty="0" smtClean="0"/>
              <a:t>DevOps Practice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60249905"/>
              </p:ext>
            </p:extLst>
          </p:nvPr>
        </p:nvGraphicFramePr>
        <p:xfrm>
          <a:off x="1524000" y="1104898"/>
          <a:ext cx="6096000" cy="4829176"/>
        </p:xfrm>
        <a:graphic>
          <a:graphicData uri="http://schemas.openxmlformats.org/drawingml/2006/table">
            <a:tbl>
              <a:tblPr firstRow="1" bandRow="1">
                <a:tableStyleId>{EE9117C1-6F56-46DE-8B7F-AF8F4CEE741D}</a:tableStyleId>
              </a:tblPr>
              <a:tblGrid>
                <a:gridCol w="3048000"/>
                <a:gridCol w="3048000"/>
              </a:tblGrid>
              <a:tr h="2414588">
                <a:tc>
                  <a:txBody>
                    <a:bodyPr/>
                    <a:lstStyle/>
                    <a:p>
                      <a:r>
                        <a:rPr lang="en-US" dirty="0" smtClean="0"/>
                        <a:t>WE WANT YOU !</a:t>
                      </a:r>
                      <a:endParaRPr lang="en-US" dirty="0"/>
                    </a:p>
                  </a:txBody>
                  <a:tcPr/>
                </a:tc>
                <a:tc>
                  <a:txBody>
                    <a:bodyPr/>
                    <a:lstStyle/>
                    <a:p>
                      <a:r>
                        <a:rPr lang="en-US" dirty="0" smtClean="0"/>
                        <a:t>Help</a:t>
                      </a:r>
                      <a:r>
                        <a:rPr lang="en-US" baseline="0" dirty="0" smtClean="0"/>
                        <a:t> Sales deliver a unified DevOps Conversation.</a:t>
                      </a:r>
                    </a:p>
                    <a:p>
                      <a:endParaRPr lang="en-US" baseline="0" dirty="0" smtClean="0"/>
                    </a:p>
                    <a:p>
                      <a:r>
                        <a:rPr lang="en-US" baseline="0" dirty="0" smtClean="0"/>
                        <a:t>Map the DevOps conversation to Verizon’s Solutions.</a:t>
                      </a:r>
                      <a:endParaRPr lang="en-US" dirty="0"/>
                    </a:p>
                  </a:txBody>
                  <a:tcPr/>
                </a:tc>
              </a:tr>
              <a:tr h="2414588">
                <a:tc>
                  <a:txBody>
                    <a:bodyPr/>
                    <a:lstStyle/>
                    <a:p>
                      <a:r>
                        <a:rPr lang="en-US" dirty="0" smtClean="0"/>
                        <a:t>Team up with a partner to</a:t>
                      </a:r>
                      <a:r>
                        <a:rPr lang="en-US" baseline="0" dirty="0" smtClean="0"/>
                        <a:t> help build out the Application Factory.</a:t>
                      </a:r>
                    </a:p>
                    <a:p>
                      <a:endParaRPr lang="en-US" baseline="0" dirty="0" smtClean="0"/>
                    </a:p>
                    <a:p>
                      <a:r>
                        <a:rPr lang="en-US" baseline="0" dirty="0" smtClean="0"/>
                        <a:t>Hands on lab</a:t>
                      </a:r>
                    </a:p>
                    <a:p>
                      <a:endParaRPr lang="en-US" baseline="0" dirty="0" smtClean="0"/>
                    </a:p>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89018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smtClean="0"/>
              <a:t> Map the Verizon solution with the SDLC</a:t>
            </a:r>
            <a:endParaRPr lang="en-US" dirty="0"/>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23" y="1322601"/>
            <a:ext cx="3973889" cy="201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93582" y="187118"/>
            <a:ext cx="5469017" cy="517731"/>
          </a:xfrm>
        </p:spPr>
        <p:txBody>
          <a:bodyPr>
            <a:normAutofit/>
          </a:bodyPr>
          <a:lstStyle/>
          <a:p>
            <a:r>
              <a:rPr lang="en-US" dirty="0" smtClean="0"/>
              <a:t>Culture Leaders ….</a:t>
            </a:r>
            <a:endParaRPr dirty="0" smtClean="0"/>
          </a:p>
        </p:txBody>
      </p:sp>
      <p:pic>
        <p:nvPicPr>
          <p:cNvPr id="1028" name="Picture 4" descr="Image result for scotch blan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7" y="3514725"/>
            <a:ext cx="164192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us-mg6.mail.yahoo.com/ya/download?mid=2%5f0%5f0%5f1%5f4428768%5fACTsw0MAFrA5V%2bPXxgnEAFl7T54&amp;m=YaDownload&amp;pid=2&amp;fid=Inbox&amp;inline=1&amp;appid=yahoomail"/>
          <p:cNvSpPr>
            <a:spLocks noChangeAspect="1" noChangeArrowheads="1"/>
          </p:cNvSpPr>
          <p:nvPr/>
        </p:nvSpPr>
        <p:spPr bwMode="auto">
          <a:xfrm>
            <a:off x="-1349375" y="931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1085849" y="1627216"/>
            <a:ext cx="1419225" cy="1401917"/>
          </a:xfrm>
          <a:prstGeom prst="rect">
            <a:avLst/>
          </a:prstGeom>
        </p:spPr>
      </p:pic>
      <p:pic>
        <p:nvPicPr>
          <p:cNvPr id="8" name="Picture 7"/>
          <p:cNvPicPr>
            <a:picLocks noChangeAspect="1"/>
          </p:cNvPicPr>
          <p:nvPr/>
        </p:nvPicPr>
        <p:blipFill>
          <a:blip r:embed="rId5"/>
          <a:stretch>
            <a:fillRect/>
          </a:stretch>
        </p:blipFill>
        <p:spPr>
          <a:xfrm>
            <a:off x="866429" y="4248150"/>
            <a:ext cx="1514820" cy="1571625"/>
          </a:xfrm>
          <a:prstGeom prst="rect">
            <a:avLst/>
          </a:prstGeom>
        </p:spPr>
      </p:pic>
      <p:cxnSp>
        <p:nvCxnSpPr>
          <p:cNvPr id="10" name="Straight Arrow Connector 9"/>
          <p:cNvCxnSpPr/>
          <p:nvPr/>
        </p:nvCxnSpPr>
        <p:spPr>
          <a:xfrm flipV="1">
            <a:off x="2828090" y="4914900"/>
            <a:ext cx="140101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90850" y="2066924"/>
            <a:ext cx="1781175" cy="11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472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37</a:t>
            </a:fld>
            <a:endParaRPr lang="en-US" dirty="0"/>
          </a:p>
        </p:txBody>
      </p:sp>
      <p:sp>
        <p:nvSpPr>
          <p:cNvPr id="2" name="TextBox 1"/>
          <p:cNvSpPr txBox="1"/>
          <p:nvPr/>
        </p:nvSpPr>
        <p:spPr>
          <a:xfrm>
            <a:off x="3343275" y="3648075"/>
            <a:ext cx="3060518" cy="923330"/>
          </a:xfrm>
          <a:prstGeom prst="rect">
            <a:avLst/>
          </a:prstGeom>
          <a:noFill/>
        </p:spPr>
        <p:txBody>
          <a:bodyPr wrap="none" rtlCol="0">
            <a:spAutoFit/>
          </a:bodyPr>
          <a:lstStyle/>
          <a:p>
            <a:r>
              <a:rPr lang="en-US" dirty="0" smtClean="0">
                <a:hlinkClick r:id="rId2"/>
              </a:rPr>
              <a:t>Michael.pepe@Verizon.com</a:t>
            </a:r>
            <a:endParaRPr lang="en-US" dirty="0" smtClean="0"/>
          </a:p>
          <a:p>
            <a:r>
              <a:rPr lang="en-US" dirty="0" smtClean="0"/>
              <a:t>631-662-0027</a:t>
            </a:r>
          </a:p>
          <a:p>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4</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87" name="Title 1"/>
          <p:cNvSpPr txBox="1">
            <a:spLocks/>
          </p:cNvSpPr>
          <p:nvPr/>
        </p:nvSpPr>
        <p:spPr bwMode="gray">
          <a:xfrm>
            <a:off x="441325" y="180848"/>
            <a:ext cx="8229600" cy="819150"/>
          </a:xfrm>
          <a:prstGeom prst="rect">
            <a:avLst/>
          </a:prstGeom>
        </p:spPr>
        <p:txBody>
          <a:bodyPr vert="horz" lIns="0" tIns="0" rIns="0" bIns="0" rtlCol="0" anchor="b" anchorCtr="0">
            <a:normAutofit fontScale="92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en-US" altLang="en-US" dirty="0" smtClean="0"/>
              <a:t>Speed and agility are critical, but resilience is even more important </a:t>
            </a:r>
            <a:endParaRPr lang="en-US" altLang="en-US" dirty="0" smtClean="0"/>
          </a:p>
        </p:txBody>
      </p:sp>
      <p:pic>
        <p:nvPicPr>
          <p:cNvPr id="88" name="Picture 2"/>
          <p:cNvPicPr>
            <a:picLocks noChangeAspect="1"/>
          </p:cNvPicPr>
          <p:nvPr/>
        </p:nvPicPr>
        <p:blipFill>
          <a:blip r:embed="rId2">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 descr="Speed.jpg"/>
          <p:cNvPicPr>
            <a:picLocks noChangeAspect="1"/>
          </p:cNvPicPr>
          <p:nvPr/>
        </p:nvPicPr>
        <p:blipFill>
          <a:blip r:embed="rId3">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89"/>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91" name="TextBox 90"/>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smtClean="0">
                <a:solidFill>
                  <a:schemeClr val="accent1"/>
                </a:solidFill>
              </a:rPr>
              <a:t>RESILIENCE</a:t>
            </a:r>
            <a:endParaRPr lang="en-US" dirty="0">
              <a:solidFill>
                <a:schemeClr val="accent1"/>
              </a:solidFill>
            </a:endParaRPr>
          </a:p>
        </p:txBody>
      </p:sp>
      <p:cxnSp>
        <p:nvCxnSpPr>
          <p:cNvPr id="92" name="Straight Connector 91"/>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5" name="Straight Connector 94"/>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7" name="Straight Connector 96"/>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99"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100"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101"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3302538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pic>
        <p:nvPicPr>
          <p:cNvPr id="66" name="Picture 2" descr="http://itrevolution.com/wp-content/uploads/2012/03/debo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1"/>
          <a:stretch>
            <a:fillRect/>
          </a:stretch>
        </p:blipFill>
        <p:spPr>
          <a:xfrm>
            <a:off x="282149" y="1950010"/>
            <a:ext cx="823031" cy="829128"/>
          </a:xfrm>
          <a:prstGeom prst="rect">
            <a:avLst/>
          </a:prstGeom>
        </p:spPr>
      </p:pic>
      <p:sp>
        <p:nvSpPr>
          <p:cNvPr id="69" name="TextBox 68"/>
          <p:cNvSpPr txBox="1"/>
          <p:nvPr/>
        </p:nvSpPr>
        <p:spPr>
          <a:xfrm>
            <a:off x="848757" y="1705522"/>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5993747" y="2963847"/>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pic>
        <p:nvPicPr>
          <p:cNvPr id="89" name="Picture 88"/>
          <p:cNvPicPr>
            <a:picLocks noChangeAspect="1"/>
          </p:cNvPicPr>
          <p:nvPr/>
        </p:nvPicPr>
        <p:blipFill>
          <a:blip r:embed="rId11"/>
          <a:stretch>
            <a:fillRect/>
          </a:stretch>
        </p:blipFill>
        <p:spPr>
          <a:xfrm>
            <a:off x="434549" y="2102410"/>
            <a:ext cx="823031" cy="829128"/>
          </a:xfrm>
          <a:prstGeom prst="rect">
            <a:avLst/>
          </a:prstGeom>
        </p:spPr>
      </p:pic>
      <p:pic>
        <p:nvPicPr>
          <p:cNvPr id="90" name="Picture 89"/>
          <p:cNvPicPr>
            <a:picLocks noChangeAspect="1"/>
          </p:cNvPicPr>
          <p:nvPr/>
        </p:nvPicPr>
        <p:blipFill>
          <a:blip r:embed="rId11"/>
          <a:stretch>
            <a:fillRect/>
          </a:stretch>
        </p:blipFill>
        <p:spPr>
          <a:xfrm>
            <a:off x="586949" y="2254810"/>
            <a:ext cx="823031" cy="829128"/>
          </a:xfrm>
          <a:prstGeom prst="rect">
            <a:avLst/>
          </a:prstGeom>
        </p:spPr>
      </p:pic>
      <p:pic>
        <p:nvPicPr>
          <p:cNvPr id="91" name="Picture 90"/>
          <p:cNvPicPr>
            <a:picLocks noChangeAspect="1"/>
          </p:cNvPicPr>
          <p:nvPr/>
        </p:nvPicPr>
        <p:blipFill>
          <a:blip r:embed="rId11"/>
          <a:stretch>
            <a:fillRect/>
          </a:stretch>
        </p:blipFill>
        <p:spPr>
          <a:xfrm>
            <a:off x="739349" y="2407210"/>
            <a:ext cx="823031" cy="829128"/>
          </a:xfrm>
          <a:prstGeom prst="rect">
            <a:avLst/>
          </a:prstGeom>
        </p:spPr>
      </p:pic>
      <p:sp>
        <p:nvSpPr>
          <p:cNvPr id="115" name="Rectangle 114"/>
          <p:cNvSpPr/>
          <p:nvPr/>
        </p:nvSpPr>
        <p:spPr>
          <a:xfrm>
            <a:off x="-100622" y="4256167"/>
            <a:ext cx="1415772" cy="369332"/>
          </a:xfrm>
          <a:prstGeom prst="rect">
            <a:avLst/>
          </a:prstGeom>
        </p:spPr>
        <p:txBody>
          <a:bodyPr wrap="none">
            <a:spAutoFit/>
          </a:bodyPr>
          <a:lstStyle/>
          <a:p>
            <a:r>
              <a:rPr lang="en-US" dirty="0" smtClean="0"/>
              <a:t>Developers </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3440</TotalTime>
  <Words>1341</Words>
  <Application>Microsoft Office PowerPoint</Application>
  <PresentationFormat>On-screen Show (4:3)</PresentationFormat>
  <Paragraphs>443</Paragraphs>
  <Slides>37</Slides>
  <Notes>6</Notes>
  <HiddenSlides>9</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 Unicode MS</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PowerPoint Presentation</vt:lpstr>
      <vt:lpstr>Building a Better Brand</vt:lpstr>
      <vt:lpstr>PowerPoint Presentation</vt:lpstr>
      <vt:lpstr>PowerPoint Presentation</vt:lpstr>
      <vt:lpstr>PowerPoint Presentation</vt:lpstr>
      <vt:lpstr>Patrick Debios</vt:lpstr>
      <vt:lpstr>PowerPoint Presentation</vt:lpstr>
      <vt:lpstr>DevOps Tools</vt:lpstr>
      <vt:lpstr>PowerPoint Presentation</vt:lpstr>
      <vt:lpstr>What are Challenges that Companies are Experiencing?</vt:lpstr>
      <vt:lpstr>PowerPoint Presentation</vt:lpstr>
      <vt:lpstr>PowerPoint Presentation</vt:lpstr>
      <vt:lpstr>DevOps is not just about Increasing # of Releases It is about Accelerating Throughput… Speed with Quality!</vt:lpstr>
      <vt:lpstr>PowerPoint Presentation</vt:lpstr>
      <vt:lpstr>Customer Champions &amp; Stakeholders </vt:lpstr>
      <vt:lpstr>Elevator Pitch</vt:lpstr>
      <vt:lpstr>PowerPoint Presentation</vt:lpstr>
      <vt:lpstr>PowerPoint Presentation</vt:lpstr>
      <vt:lpstr>The Challenge of Today’s Complex and Dynamic IT Environment</vt:lpstr>
      <vt:lpstr>THE PROBLEM DevOps -Automating the Software Development Life Cycle (SDLC)</vt:lpstr>
      <vt:lpstr>PowerPoint Presentation</vt:lpstr>
      <vt:lpstr>So ,  What is DevOps ?</vt:lpstr>
      <vt:lpstr>PowerPoint Presentation</vt:lpstr>
      <vt:lpstr>Processes     </vt:lpstr>
      <vt:lpstr>PowerPoint Presentation</vt:lpstr>
      <vt:lpstr>PowerPoint Presentation</vt:lpstr>
      <vt:lpstr>PowerPoint Presentation</vt:lpstr>
      <vt:lpstr>Identifying the problem</vt:lpstr>
      <vt:lpstr>PowerPoint Presentation</vt:lpstr>
      <vt:lpstr>DevOps Team</vt:lpstr>
      <vt:lpstr>DevOps Practice</vt:lpstr>
      <vt:lpstr> Map the Verizon solution with the SDLC</vt:lpstr>
      <vt:lpstr>Culture Leaders ….</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66</cp:revision>
  <dcterms:created xsi:type="dcterms:W3CDTF">2016-06-13T16:08:22Z</dcterms:created>
  <dcterms:modified xsi:type="dcterms:W3CDTF">2016-09-23T12:13:33Z</dcterms:modified>
</cp:coreProperties>
</file>